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697"/>
    <a:srgbClr val="83C55B"/>
    <a:srgbClr val="0070C0"/>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5" autoAdjust="0"/>
    <p:restoredTop sz="85311" autoAdjust="0"/>
  </p:normalViewPr>
  <p:slideViewPr>
    <p:cSldViewPr snapToGrid="0" showGuides="1">
      <p:cViewPr varScale="1">
        <p:scale>
          <a:sx n="128" d="100"/>
          <a:sy n="128" d="100"/>
        </p:scale>
        <p:origin x="822" y="120"/>
      </p:cViewPr>
      <p:guideLst>
        <p:guide orient="horz" pos="274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customXml" Target="../customXml/item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FE5F691-4DA6-4E7E-88E0-0B0E5F6DDD4C}" type="datetimeFigureOut">
              <a:rPr lang="sv-SE" smtClean="0"/>
              <a:t>2024-08-16</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ywY2QSGMD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EhPM_v09Gz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MOA film med smittor</a:t>
            </a:r>
          </a:p>
          <a:p>
            <a:endParaRPr lang="sv-SE" sz="1200" kern="1200" dirty="0">
              <a:solidFill>
                <a:schemeClr val="tx1"/>
              </a:solidFill>
              <a:effectLst/>
              <a:latin typeface="+mn-lt"/>
              <a:ea typeface="+mn-ea"/>
              <a:cs typeface="+mn-cs"/>
            </a:endParaRPr>
          </a:p>
          <a:p>
            <a:r>
              <a:rPr lang="sv-SE" dirty="0">
                <a:hlinkClick r:id="rId3"/>
              </a:rPr>
              <a:t>Den </a:t>
            </a:r>
            <a:r>
              <a:rPr lang="sv-SE" dirty="0" err="1">
                <a:hlinkClick r:id="rId3"/>
              </a:rPr>
              <a:t>usynlige</a:t>
            </a:r>
            <a:r>
              <a:rPr lang="sv-SE" dirty="0">
                <a:hlinkClick r:id="rId3"/>
              </a:rPr>
              <a:t> utfordringen II – </a:t>
            </a:r>
            <a:r>
              <a:rPr lang="sv-SE" dirty="0" err="1">
                <a:hlinkClick r:id="rId3"/>
              </a:rPr>
              <a:t>Hansker</a:t>
            </a:r>
            <a:r>
              <a:rPr lang="sv-SE" dirty="0">
                <a:hlinkClick r:id="rId3"/>
              </a:rPr>
              <a:t> </a:t>
            </a:r>
            <a:r>
              <a:rPr lang="sv-SE" dirty="0" err="1">
                <a:hlinkClick r:id="rId3"/>
              </a:rPr>
              <a:t>erstatter</a:t>
            </a:r>
            <a:r>
              <a:rPr lang="sv-SE" dirty="0">
                <a:hlinkClick r:id="rId3"/>
              </a:rPr>
              <a:t> </a:t>
            </a:r>
            <a:r>
              <a:rPr lang="sv-SE" dirty="0" err="1">
                <a:hlinkClick r:id="rId3"/>
              </a:rPr>
              <a:t>ikke</a:t>
            </a:r>
            <a:r>
              <a:rPr lang="sv-SE" dirty="0">
                <a:hlinkClick r:id="rId3"/>
              </a:rPr>
              <a:t> </a:t>
            </a:r>
            <a:r>
              <a:rPr lang="sv-SE" dirty="0" err="1">
                <a:hlinkClick r:id="rId3"/>
              </a:rPr>
              <a:t>håndhygiene</a:t>
            </a:r>
            <a:r>
              <a:rPr lang="sv-SE" dirty="0">
                <a:hlinkClick r:id="rId3"/>
              </a:rPr>
              <a:t> – YouTube</a:t>
            </a:r>
            <a:endParaRPr lang="sv-SE" dirty="0"/>
          </a:p>
          <a:p>
            <a:endParaRPr lang="sv-SE" sz="1200" kern="1200" dirty="0">
              <a:solidFill>
                <a:schemeClr val="tx1"/>
              </a:solidFill>
              <a:effectLst/>
              <a:latin typeface="+mn-lt"/>
              <a:ea typeface="+mn-ea"/>
              <a:cs typeface="+mn-cs"/>
            </a:endParaRPr>
          </a:p>
          <a:p>
            <a:r>
              <a:rPr lang="sv-SE" dirty="0">
                <a:hlinkClick r:id="rId4"/>
              </a:rPr>
              <a:t>Den </a:t>
            </a:r>
            <a:r>
              <a:rPr lang="sv-SE" dirty="0" err="1">
                <a:hlinkClick r:id="rId4"/>
              </a:rPr>
              <a:t>usynlige</a:t>
            </a:r>
            <a:r>
              <a:rPr lang="sv-SE" dirty="0">
                <a:hlinkClick r:id="rId4"/>
              </a:rPr>
              <a:t> utfordringen III – </a:t>
            </a:r>
            <a:r>
              <a:rPr lang="sv-SE" dirty="0" err="1">
                <a:hlinkClick r:id="rId4"/>
              </a:rPr>
              <a:t>Håndhygiene</a:t>
            </a:r>
            <a:r>
              <a:rPr lang="sv-SE" dirty="0">
                <a:hlinkClick r:id="rId4"/>
              </a:rPr>
              <a:t> </a:t>
            </a:r>
            <a:r>
              <a:rPr lang="sv-SE" dirty="0" err="1">
                <a:hlinkClick r:id="rId4"/>
              </a:rPr>
              <a:t>og</a:t>
            </a:r>
            <a:r>
              <a:rPr lang="sv-SE" dirty="0">
                <a:hlinkClick r:id="rId4"/>
              </a:rPr>
              <a:t> antibiotikaresistens - YouTube</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CD26C70-C751-44F1-B4FD-FCE614509C4B}" type="slidenum">
              <a:rPr lang="sv-SE" smtClean="0"/>
              <a:t>3</a:t>
            </a:fld>
            <a:endParaRPr lang="sv-SE"/>
          </a:p>
        </p:txBody>
      </p:sp>
    </p:spTree>
    <p:extLst>
      <p:ext uri="{BB962C8B-B14F-4D97-AF65-F5344CB8AC3E}">
        <p14:creationId xmlns:p14="http://schemas.microsoft.com/office/powerpoint/2010/main" val="214104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4</a:t>
            </a:fld>
            <a:endParaRPr lang="sv-SE"/>
          </a:p>
        </p:txBody>
      </p:sp>
    </p:spTree>
    <p:extLst>
      <p:ext uri="{BB962C8B-B14F-4D97-AF65-F5344CB8AC3E}">
        <p14:creationId xmlns:p14="http://schemas.microsoft.com/office/powerpoint/2010/main" val="425884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5400" y="771525"/>
            <a:ext cx="6489700" cy="36512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5</a:t>
            </a:fld>
            <a:endParaRPr lang="sv-SE"/>
          </a:p>
        </p:txBody>
      </p:sp>
    </p:spTree>
    <p:extLst>
      <p:ext uri="{BB962C8B-B14F-4D97-AF65-F5344CB8AC3E}">
        <p14:creationId xmlns:p14="http://schemas.microsoft.com/office/powerpoint/2010/main" val="309398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6</a:t>
            </a:fld>
            <a:endParaRPr lang="sv-SE"/>
          </a:p>
        </p:txBody>
      </p:sp>
    </p:spTree>
    <p:extLst>
      <p:ext uri="{BB962C8B-B14F-4D97-AF65-F5344CB8AC3E}">
        <p14:creationId xmlns:p14="http://schemas.microsoft.com/office/powerpoint/2010/main" val="172542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5FD9CF-F5B1-4F47-A00F-3A91C74C0595}" type="slidenum">
              <a:rPr lang="sv-SE" altLang="sv-SE" smtClean="0"/>
              <a:pPr eaLnBrk="1" hangingPunct="1">
                <a:spcBef>
                  <a:spcPct val="0"/>
                </a:spcBef>
              </a:pPr>
              <a:t>7</a:t>
            </a:fld>
            <a:endParaRPr lang="sv-SE" altLang="sv-S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sv-SE" altLang="sv-SE" dirty="0"/>
          </a:p>
        </p:txBody>
      </p:sp>
    </p:spTree>
    <p:extLst>
      <p:ext uri="{BB962C8B-B14F-4D97-AF65-F5344CB8AC3E}">
        <p14:creationId xmlns:p14="http://schemas.microsoft.com/office/powerpoint/2010/main" val="221609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8</a:t>
            </a:fld>
            <a:endParaRPr lang="sv-SE"/>
          </a:p>
        </p:txBody>
      </p:sp>
    </p:spTree>
    <p:extLst>
      <p:ext uri="{BB962C8B-B14F-4D97-AF65-F5344CB8AC3E}">
        <p14:creationId xmlns:p14="http://schemas.microsoft.com/office/powerpoint/2010/main" val="252767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C31A52C-D564-4ECF-8CCD-2250F16E8055}" type="slidenum">
              <a:rPr lang="sv-SE" smtClean="0"/>
              <a:t>9</a:t>
            </a:fld>
            <a:endParaRPr lang="sv-SE"/>
          </a:p>
        </p:txBody>
      </p:sp>
    </p:spTree>
    <p:extLst>
      <p:ext uri="{BB962C8B-B14F-4D97-AF65-F5344CB8AC3E}">
        <p14:creationId xmlns:p14="http://schemas.microsoft.com/office/powerpoint/2010/main" val="119674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8900" y="771525"/>
            <a:ext cx="6489700" cy="36512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10</a:t>
            </a:fld>
            <a:endParaRPr lang="sv-SE"/>
          </a:p>
        </p:txBody>
      </p:sp>
    </p:spTree>
    <p:extLst>
      <p:ext uri="{BB962C8B-B14F-4D97-AF65-F5344CB8AC3E}">
        <p14:creationId xmlns:p14="http://schemas.microsoft.com/office/powerpoint/2010/main" val="365671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11</a:t>
            </a:fld>
            <a:endParaRPr lang="sv-SE"/>
          </a:p>
        </p:txBody>
      </p:sp>
    </p:spTree>
    <p:extLst>
      <p:ext uri="{BB962C8B-B14F-4D97-AF65-F5344CB8AC3E}">
        <p14:creationId xmlns:p14="http://schemas.microsoft.com/office/powerpoint/2010/main" val="2151358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a:solidFill>
                  <a:srgbClr val="155697"/>
                </a:solidFill>
              </a:rPr>
              <a:t>Skapa ny sida</a:t>
            </a:r>
          </a:p>
          <a:p>
            <a:pPr marL="285750" indent="-285750">
              <a:spcBef>
                <a:spcPts val="160"/>
              </a:spcBef>
            </a:pPr>
            <a:r>
              <a:rPr lang="sv-SE" sz="1200" b="0" u="none" kern="0" dirty="0"/>
              <a:t>I menyn </a:t>
            </a:r>
            <a:r>
              <a:rPr lang="sv-SE" sz="1200" b="1" u="none" kern="0" dirty="0"/>
              <a:t>Start</a:t>
            </a:r>
            <a:r>
              <a:rPr lang="sv-SE" sz="1200" b="1" u="none" kern="0" baseline="0" dirty="0"/>
              <a:t> </a:t>
            </a:r>
            <a:r>
              <a:rPr lang="sv-SE" sz="1200" b="0" u="none" kern="0" baseline="0" dirty="0"/>
              <a:t>hittar du</a:t>
            </a:r>
            <a:r>
              <a:rPr lang="sv-SE" sz="1200" b="1" u="none" kern="0" baseline="0" dirty="0"/>
              <a:t> </a:t>
            </a:r>
            <a:r>
              <a:rPr lang="sv-SE" sz="1200" b="0" i="1" u="none" kern="0" baseline="0" dirty="0"/>
              <a:t>Ny bild</a:t>
            </a:r>
            <a:r>
              <a:rPr lang="sv-SE" sz="1200" b="0" u="none" kern="0" baseline="0" dirty="0"/>
              <a:t>.</a:t>
            </a:r>
            <a:r>
              <a:rPr lang="sv-SE" sz="1200" b="0" u="none" kern="0" dirty="0"/>
              <a:t> </a:t>
            </a:r>
          </a:p>
          <a:p>
            <a:pPr marL="285750" indent="-285750">
              <a:spcBef>
                <a:spcPts val="160"/>
              </a:spcBef>
            </a:pPr>
            <a:r>
              <a:rPr lang="sv-SE" sz="1200" i="0" u="none" kern="0" dirty="0"/>
              <a:t>Klicka på pilen</a:t>
            </a:r>
            <a:r>
              <a:rPr lang="sv-SE" sz="1200" i="0" u="none" kern="0" baseline="0" dirty="0"/>
              <a:t> och välj den </a:t>
            </a:r>
            <a:r>
              <a:rPr lang="sv-SE" sz="1200" i="0" u="none" kern="0" baseline="0" dirty="0" err="1"/>
              <a:t>sidmall</a:t>
            </a:r>
            <a:r>
              <a:rPr lang="sv-SE" sz="1200" i="0" u="none" kern="0" baseline="0" dirty="0"/>
              <a:t> du behöver.</a:t>
            </a:r>
            <a:endParaRPr lang="sv-SE" sz="1400" i="0" u="none" kern="0" baseline="0" dirty="0"/>
          </a:p>
          <a:p>
            <a:endParaRPr lang="sv-SE" sz="1400" i="0" u="none" kern="0" baseline="0" dirty="0"/>
          </a:p>
          <a:p>
            <a:endParaRPr lang="sv-SE" sz="1400" i="0" u="none" kern="0" baseline="0" dirty="0"/>
          </a:p>
          <a:p>
            <a:endParaRPr lang="sv-SE" sz="1400" i="0" u="none" kern="0" baseline="0" dirty="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endParaRPr lang="sv-SE" sz="1400" kern="0" dirty="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a:t>Våra nya mallar</a:t>
            </a:r>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a:t>Markera den sida i presentationen som du </a:t>
            </a:r>
            <a:br>
              <a:rPr lang="sv-SE" sz="1200" b="0" u="none" kern="0" dirty="0"/>
            </a:br>
            <a:r>
              <a:rPr lang="sv-SE" sz="1200" b="0" u="none" kern="0" dirty="0"/>
              <a:t>vill byta </a:t>
            </a:r>
            <a:r>
              <a:rPr lang="sv-SE" sz="1200" b="0" u="none" kern="0" dirty="0" err="1"/>
              <a:t>sidmall</a:t>
            </a:r>
            <a:r>
              <a:rPr lang="sv-SE" sz="1200" b="0" u="none" kern="0" dirty="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a:t>Gå</a:t>
            </a:r>
            <a:r>
              <a:rPr lang="sv-SE" sz="1200" b="0" u="none" kern="0" baseline="0" dirty="0"/>
              <a:t> upp till menyn </a:t>
            </a:r>
            <a:r>
              <a:rPr lang="sv-SE" sz="1200" b="1" u="none" kern="0" dirty="0"/>
              <a:t>Start</a:t>
            </a:r>
            <a:r>
              <a:rPr lang="sv-SE" sz="1200" b="1" u="none" kern="0" baseline="0" dirty="0"/>
              <a:t> </a:t>
            </a:r>
            <a:r>
              <a:rPr lang="sv-SE" sz="1200" b="0" u="none" kern="0" baseline="0" dirty="0"/>
              <a:t>och välj</a:t>
            </a:r>
            <a:r>
              <a:rPr lang="sv-SE" sz="1200" b="1" u="none" kern="0" baseline="0" dirty="0"/>
              <a:t> </a:t>
            </a:r>
            <a:r>
              <a:rPr lang="sv-SE" sz="1200" b="0" i="1" u="none" kern="0" baseline="0" dirty="0"/>
              <a:t>Layout</a:t>
            </a:r>
            <a:r>
              <a:rPr lang="sv-SE" sz="1200" b="0" u="none" kern="0" baseline="0" dirty="0"/>
              <a:t>.</a:t>
            </a:r>
            <a:r>
              <a:rPr lang="sv-SE" sz="1200" b="0" u="none" kern="0" dirty="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a:p>
        </p:txBody>
      </p:sp>
    </p:spTree>
    <p:extLst>
      <p:ext uri="{BB962C8B-B14F-4D97-AF65-F5344CB8AC3E}">
        <p14:creationId xmlns:p14="http://schemas.microsoft.com/office/powerpoint/2010/main" val="385185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8467"/>
            <a:ext cx="9144000" cy="5151966"/>
          </a:xfrm>
          <a:prstGeom prst="rect">
            <a:avLst/>
          </a:prstGeom>
        </p:spPr>
        <p:txBody>
          <a:bodyPr/>
          <a:lstStyle>
            <a:lvl1pPr>
              <a:defRPr/>
            </a:lvl1pPr>
          </a:lstStyle>
          <a:p>
            <a:r>
              <a:rPr lang="sv-SE"/>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913210" y="2240757"/>
            <a:ext cx="7310985" cy="198477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913210" y="914401"/>
            <a:ext cx="7315199" cy="1326356"/>
          </a:xfrm>
          <a:prstGeom prst="rect">
            <a:avLst/>
          </a:prstGeo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a:xfrm>
            <a:off x="6442998" y="4531022"/>
            <a:ext cx="512504" cy="273844"/>
          </a:xfrm>
          <a:prstGeom prst="rect">
            <a:avLst/>
          </a:prstGeom>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7097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913210" y="914401"/>
            <a:ext cx="7315199" cy="658415"/>
          </a:xfrm>
          <a:prstGeom prst="rect">
            <a:avLst/>
          </a:prstGeo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913210" y="1576387"/>
            <a:ext cx="7310438" cy="2652713"/>
          </a:xfrm>
          <a:prstGeom prst="rect">
            <a:avLst/>
          </a:prstGeom>
        </p:spPr>
        <p:txBody>
          <a:bodyPr/>
          <a:lstStyle/>
          <a:p>
            <a:r>
              <a:rPr lang="sv-SE"/>
              <a:t>Klicka på ikonen för att lägga till en bild</a:t>
            </a:r>
          </a:p>
        </p:txBody>
      </p:sp>
      <p:sp>
        <p:nvSpPr>
          <p:cNvPr id="2" name="Platshållare för bildnummer 1"/>
          <p:cNvSpPr>
            <a:spLocks noGrp="1"/>
          </p:cNvSpPr>
          <p:nvPr>
            <p:ph type="sldNum" sz="quarter" idx="14"/>
          </p:nvPr>
        </p:nvSpPr>
        <p:spPr>
          <a:xfrm>
            <a:off x="6442998" y="4531022"/>
            <a:ext cx="512504" cy="273844"/>
          </a:xfrm>
          <a:prstGeom prst="rect">
            <a:avLst/>
          </a:prstGeom>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11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913210" y="1572816"/>
            <a:ext cx="7310985" cy="265271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913210" y="914401"/>
            <a:ext cx="7315199" cy="658415"/>
          </a:xfrm>
          <a:prstGeom prst="rect">
            <a:avLst/>
          </a:prstGeo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a:xfrm>
            <a:off x="6442998" y="4531022"/>
            <a:ext cx="512504" cy="273844"/>
          </a:xfrm>
          <a:prstGeom prst="rect">
            <a:avLst/>
          </a:prstGeom>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06539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a:prstGeom prst="rect">
            <a:avLst/>
          </a:prstGeom>
        </p:spPr>
        <p:txBody>
          <a:bodyPr/>
          <a:lstStyle/>
          <a:p>
            <a:r>
              <a:rPr lang="sv-SE"/>
              <a:t>Klicka här för att ändra format</a:t>
            </a:r>
            <a:endParaRPr lang="en-US" dirty="0"/>
          </a:p>
        </p:txBody>
      </p:sp>
      <p:sp>
        <p:nvSpPr>
          <p:cNvPr id="3" name="Content Placeholder 2"/>
          <p:cNvSpPr>
            <a:spLocks noGrp="1"/>
          </p:cNvSpPr>
          <p:nvPr>
            <p:ph idx="1"/>
          </p:nvPr>
        </p:nvSpPr>
        <p:spPr>
          <a:xfrm>
            <a:off x="508001" y="1620442"/>
            <a:ext cx="6447501" cy="291058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5403850" y="4531022"/>
            <a:ext cx="683954" cy="273844"/>
          </a:xfrm>
          <a:prstGeom prst="rect">
            <a:avLst/>
          </a:prstGeom>
        </p:spPr>
        <p:txBody>
          <a:bodyPr/>
          <a:lstStyle/>
          <a:p>
            <a:fld id="{8EFBDC27-E420-4878-9EE6-7B9656D6442A}" type="datetimeFigureOut">
              <a:rPr lang="en-US" smtClean="0"/>
              <a:t>8/16/2024</a:t>
            </a:fld>
            <a:endParaRPr lang="en-US" dirty="0"/>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2998" y="4531022"/>
            <a:ext cx="512504" cy="273844"/>
          </a:xfrm>
          <a:prstGeom prst="rect">
            <a:avLst/>
          </a:prstGeom>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3623318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2"/>
            <a:ext cx="683954" cy="273844"/>
          </a:xfrm>
          <a:prstGeom prst="rect">
            <a:avLst/>
          </a:prstGeom>
        </p:spPr>
        <p:txBody>
          <a:bodyPr/>
          <a:lstStyle/>
          <a:p>
            <a:fld id="{3EC5CECA-2D3A-4680-9B49-752200DE467C}" type="datetimeFigureOut">
              <a:rPr lang="en-US" smtClean="0"/>
              <a:t>8/16/2024</a:t>
            </a:fld>
            <a:endParaRPr lang="en-US" dirty="0"/>
          </a:p>
        </p:txBody>
      </p:sp>
      <p:sp>
        <p:nvSpPr>
          <p:cNvPr id="3" name="Footer Placeholder 2"/>
          <p:cNvSpPr>
            <a:spLocks noGrp="1"/>
          </p:cNvSpPr>
          <p:nvPr>
            <p:ph type="ftr" sz="quarter" idx="11"/>
          </p:nvPr>
        </p:nvSpPr>
        <p:spPr>
          <a:xfrm>
            <a:off x="508001" y="4531022"/>
            <a:ext cx="4723209"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42998" y="4531022"/>
            <a:ext cx="512504" cy="273844"/>
          </a:xfrm>
          <a:prstGeom prst="rect">
            <a:avLst/>
          </a:prstGeom>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0046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a:prstGeom prst="rect">
            <a:avLst/>
          </a:prstGeom>
        </p:spPr>
        <p:txBody>
          <a:bodyPr/>
          <a:lstStyle/>
          <a:p>
            <a:r>
              <a:rPr lang="sv-SE"/>
              <a:t>Klicka här för att ändra format</a:t>
            </a:r>
            <a:endParaRPr lang="en-US" dirty="0"/>
          </a:p>
        </p:txBody>
      </p:sp>
      <p:sp>
        <p:nvSpPr>
          <p:cNvPr id="3" name="Content Placeholder 2"/>
          <p:cNvSpPr>
            <a:spLocks noGrp="1"/>
          </p:cNvSpPr>
          <p:nvPr>
            <p:ph sz="half" idx="1"/>
          </p:nvPr>
        </p:nvSpPr>
        <p:spPr>
          <a:xfrm>
            <a:off x="508001" y="1620442"/>
            <a:ext cx="3138026" cy="2910579"/>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17477" y="1620442"/>
            <a:ext cx="3138026" cy="291058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a:xfrm>
            <a:off x="5403850" y="4531022"/>
            <a:ext cx="683954" cy="273844"/>
          </a:xfrm>
          <a:prstGeom prst="rect">
            <a:avLst/>
          </a:prstGeom>
        </p:spPr>
        <p:txBody>
          <a:bodyPr/>
          <a:lstStyle/>
          <a:p>
            <a:fld id="{AE22DC73-F065-42F5-A9F2-D90B2E42A0B3}" type="datetimeFigureOut">
              <a:rPr lang="en-US" smtClean="0"/>
              <a:t>8/16/2024</a:t>
            </a:fld>
            <a:endParaRPr lang="en-US" dirty="0"/>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2998" y="4531022"/>
            <a:ext cx="512504" cy="273844"/>
          </a:xfrm>
          <a:prstGeom prst="rect">
            <a:avLst/>
          </a:prstGeom>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8968696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22939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4"/>
            <a:ext cx="5978096" cy="304908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24455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0"/>
            <a:ext cx="6917266" cy="4008437"/>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27367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a:t>Klicka här för att ändra format</a:t>
            </a:r>
            <a:endParaRPr lang="sv-SE" dirty="0"/>
          </a:p>
        </p:txBody>
      </p:sp>
      <p:sp>
        <p:nvSpPr>
          <p:cNvPr id="5" name="Platshållare för innehåll 2"/>
          <p:cNvSpPr>
            <a:spLocks noGrp="1"/>
          </p:cNvSpPr>
          <p:nvPr>
            <p:ph sz="half" idx="1"/>
          </p:nvPr>
        </p:nvSpPr>
        <p:spPr>
          <a:xfrm>
            <a:off x="525982" y="440267"/>
            <a:ext cx="4879497" cy="3923771"/>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innehåll 2"/>
          <p:cNvSpPr>
            <a:spLocks noGrp="1"/>
          </p:cNvSpPr>
          <p:nvPr>
            <p:ph sz="half" idx="10"/>
          </p:nvPr>
        </p:nvSpPr>
        <p:spPr>
          <a:xfrm>
            <a:off x="5494492" y="1065562"/>
            <a:ext cx="3212538" cy="3298475"/>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96101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b"/>
          <a:lstStyle>
            <a:lvl1pPr>
              <a:defRPr sz="2400" b="1">
                <a:solidFill>
                  <a:srgbClr val="0070C0"/>
                </a:solidFill>
              </a:defRPr>
            </a:lvl1pPr>
          </a:lstStyle>
          <a:p>
            <a:r>
              <a:rPr lang="sv-SE"/>
              <a:t>Klicka här för att ändra format</a:t>
            </a:r>
            <a:endParaRPr lang="sv-SE" dirty="0"/>
          </a:p>
        </p:txBody>
      </p:sp>
      <p:sp>
        <p:nvSpPr>
          <p:cNvPr id="10" name="Platshållare för bild 9"/>
          <p:cNvSpPr>
            <a:spLocks noGrp="1"/>
          </p:cNvSpPr>
          <p:nvPr>
            <p:ph type="pic" sz="quarter" idx="13"/>
          </p:nvPr>
        </p:nvSpPr>
        <p:spPr>
          <a:xfrm>
            <a:off x="0" y="-1"/>
            <a:ext cx="2857500" cy="5143501"/>
          </a:xfrm>
          <a:prstGeom prst="rect">
            <a:avLst/>
          </a:prstGeom>
        </p:spPr>
        <p:txBody>
          <a:bodyPr/>
          <a:lstStyle>
            <a:lvl1pPr>
              <a:defRPr/>
            </a:lvl1pPr>
          </a:lstStyle>
          <a:p>
            <a:r>
              <a:rPr lang="sv-SE"/>
              <a:t>Klicka på ikonen för att lägga till en bild</a:t>
            </a:r>
            <a:endParaRPr lang="sv-SE" dirty="0"/>
          </a:p>
        </p:txBody>
      </p:sp>
      <p:sp>
        <p:nvSpPr>
          <p:cNvPr id="6" name="Platshållare för innehåll 2"/>
          <p:cNvSpPr>
            <a:spLocks noGrp="1"/>
          </p:cNvSpPr>
          <p:nvPr>
            <p:ph sz="half" idx="10"/>
          </p:nvPr>
        </p:nvSpPr>
        <p:spPr>
          <a:xfrm>
            <a:off x="3234389" y="1168401"/>
            <a:ext cx="5300190" cy="3195638"/>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425769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48300"/>
            <a:ext cx="7550022" cy="742660"/>
          </a:xfrm>
          <a:prstGeom prst="rect">
            <a:avLst/>
          </a:prstGeom>
        </p:spPr>
        <p:txBody>
          <a:bodyPr anchor="ctr" anchorCtr="0"/>
          <a:lstStyle>
            <a:lvl1pPr algn="l">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1" y="1257840"/>
            <a:ext cx="3557174" cy="3094396"/>
          </a:xfrm>
          <a:prstGeom prst="rect">
            <a:avLst/>
          </a:prstGeom>
        </p:spPr>
        <p:txBody>
          <a:bodyPr/>
          <a:lstStyle>
            <a:lvl1pPr>
              <a:lnSpc>
                <a:spcPct val="80000"/>
              </a:lnSpc>
              <a:defRPr/>
            </a:lvl1pPr>
          </a:lstStyle>
          <a:p>
            <a:pPr lvl="0"/>
            <a:r>
              <a:rPr lang="sv-SE"/>
              <a:t>Klicka här för att ändra format på bakgrundstexten</a:t>
            </a:r>
          </a:p>
        </p:txBody>
      </p:sp>
      <p:cxnSp>
        <p:nvCxnSpPr>
          <p:cNvPr id="11" name="Straight Connector 10"/>
          <p:cNvCxnSpPr/>
          <p:nvPr userDrawn="1"/>
        </p:nvCxnSpPr>
        <p:spPr bwMode="auto">
          <a:xfrm flipH="1">
            <a:off x="4434107" y="1284703"/>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57840"/>
            <a:ext cx="3557174" cy="3094396"/>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a:t>Klicka här för att ändra format på bakgrundstexten</a:t>
            </a:r>
          </a:p>
        </p:txBody>
      </p:sp>
      <p:sp>
        <p:nvSpPr>
          <p:cNvPr id="7" name="Content Placeholder 2"/>
          <p:cNvSpPr>
            <a:spLocks noGrp="1"/>
          </p:cNvSpPr>
          <p:nvPr>
            <p:ph sz="half" idx="12"/>
          </p:nvPr>
        </p:nvSpPr>
        <p:spPr>
          <a:xfrm>
            <a:off x="4555069" y="1648910"/>
            <a:ext cx="3690650" cy="2699453"/>
          </a:xfrm>
          <a:prstGeom prst="rect">
            <a:avLst/>
          </a:prstGeom>
        </p:spPr>
        <p:txBody>
          <a:bodyPr/>
          <a:lstStyle>
            <a:lvl1pPr>
              <a:lnSpc>
                <a:spcPct val="80000"/>
              </a:lnSpc>
              <a:defRPr/>
            </a:lvl1pPr>
          </a:lstStyle>
          <a:p>
            <a:pPr lvl="0"/>
            <a:r>
              <a:rPr lang="sv-SE"/>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0" name="Rak 9"/>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43833"/>
            <a:ext cx="5486400" cy="603250"/>
          </a:xfrm>
          <a:prstGeom prst="rect">
            <a:avLst/>
          </a:prstGeom>
        </p:spPr>
        <p:txBody>
          <a:bodyPr anchor="t" anchorCtr="0"/>
          <a:lstStyle>
            <a:lvl1pPr marL="0" indent="0">
              <a:lnSpc>
                <a:spcPct val="110000"/>
              </a:lnSpc>
              <a:buNone/>
              <a:defRPr/>
            </a:lvl1pPr>
          </a:lstStyle>
          <a:p>
            <a:pPr lvl="0"/>
            <a:r>
              <a:rPr lang="sv-SE"/>
              <a:t>Klicka här för att ändra format på bakgrundstexten</a:t>
            </a:r>
          </a:p>
        </p:txBody>
      </p:sp>
      <p:sp>
        <p:nvSpPr>
          <p:cNvPr id="5" name="Title 1"/>
          <p:cNvSpPr>
            <a:spLocks noGrp="1"/>
          </p:cNvSpPr>
          <p:nvPr>
            <p:ph type="title"/>
          </p:nvPr>
        </p:nvSpPr>
        <p:spPr>
          <a:xfrm>
            <a:off x="1792288" y="3315204"/>
            <a:ext cx="5486400" cy="425450"/>
          </a:xfrm>
          <a:prstGeom prst="rect">
            <a:avLst/>
          </a:prstGeom>
        </p:spPr>
        <p:txBody>
          <a:bodyPr anchor="b" anchorCtr="0"/>
          <a:lstStyle>
            <a:lvl1pPr>
              <a:defRPr sz="1600" b="1"/>
            </a:lvl1pPr>
          </a:lstStyle>
          <a:p>
            <a:r>
              <a:rPr lang="sv-SE"/>
              <a:t>Klicka här för att ändra format</a:t>
            </a:r>
            <a:endParaRPr lang="sv-SE" dirty="0"/>
          </a:p>
        </p:txBody>
      </p:sp>
      <p:sp>
        <p:nvSpPr>
          <p:cNvPr id="6" name="Content Placeholder 2"/>
          <p:cNvSpPr>
            <a:spLocks noGrp="1"/>
          </p:cNvSpPr>
          <p:nvPr>
            <p:ph sz="half" idx="1"/>
          </p:nvPr>
        </p:nvSpPr>
        <p:spPr>
          <a:xfrm>
            <a:off x="1809276" y="338665"/>
            <a:ext cx="5455123" cy="2929834"/>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9619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br>
              <a:rPr lang="sv-SE" sz="600" dirty="0">
                <a:solidFill>
                  <a:srgbClr val="969696"/>
                </a:solidFill>
              </a:rPr>
            </a:br>
            <a:endParaRPr lang="sv-SE" sz="600" dirty="0">
              <a:solidFill>
                <a:srgbClr val="969696"/>
              </a:solidFill>
            </a:endParaRPr>
          </a:p>
        </p:txBody>
      </p:sp>
      <p:pic>
        <p:nvPicPr>
          <p:cNvPr id="6" name="Bildobjekt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35522" y="4568759"/>
            <a:ext cx="1537487" cy="325569"/>
          </a:xfrm>
          <a:prstGeom prst="rect">
            <a:avLst/>
          </a:prstGeom>
        </p:spPr>
      </p:pic>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 id="2147483681" r:id="rId13"/>
    <p:sldLayoutId id="2147483682" r:id="rId14"/>
    <p:sldLayoutId id="2147483684" r:id="rId15"/>
    <p:sldLayoutId id="2147483685" r:id="rId16"/>
    <p:sldLayoutId id="2147483686" r:id="rId17"/>
    <p:sldLayoutId id="2147483687" r:id="rId18"/>
  </p:sldLayoutIdLst>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kOKeFv5VvY4"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sidan.nll.se/Kunskap--utveckling/"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insidan.nll.se/Vardens-arbetsatt/Patientsakerhet-smittskydd-vardhygien/Vardhygien/" TargetMode="External"/><Relationship Id="rId2" Type="http://schemas.openxmlformats.org/officeDocument/2006/relationships/hyperlink" Target="https://insidan.nll.se/Vardens-arbetsatt/" TargetMode="Externa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hyperlink" Target="https://insidan.nll.se/Funktioner/A-O/?letter=v" TargetMode="External"/><Relationship Id="rId4" Type="http://schemas.openxmlformats.org/officeDocument/2006/relationships/hyperlink" Target="https://insidan.nll.se/Vardens-arbetsatt/Patientsakerhet-smittskydd-vardhygien/Vardhygien/hygienombu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s://www.youtube.com/watch?v=k9LQL0GlPq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innehåll 1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553516" y="2240757"/>
            <a:ext cx="2029826" cy="1984772"/>
          </a:xfrm>
          <a:prstGeom prst="rect">
            <a:avLst/>
          </a:prstGeom>
        </p:spPr>
      </p:pic>
      <p:sp>
        <p:nvSpPr>
          <p:cNvPr id="3" name="Rubrik 2"/>
          <p:cNvSpPr>
            <a:spLocks noGrp="1"/>
          </p:cNvSpPr>
          <p:nvPr>
            <p:ph type="title"/>
          </p:nvPr>
        </p:nvSpPr>
        <p:spPr/>
        <p:txBody>
          <a:bodyPr/>
          <a:lstStyle/>
          <a:p>
            <a:pPr algn="ctr"/>
            <a:r>
              <a:rPr lang="sv-SE" dirty="0"/>
              <a:t>Forum Hygienombud</a:t>
            </a:r>
            <a:br>
              <a:rPr lang="sv-SE" dirty="0"/>
            </a:br>
            <a:r>
              <a:rPr lang="sv-SE" dirty="0"/>
              <a:t>14 och 15 Februari 2023</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a:t>
            </a:fld>
            <a:endParaRPr lang="sv-SE" dirty="0"/>
          </a:p>
        </p:txBody>
      </p:sp>
      <p:pic>
        <p:nvPicPr>
          <p:cNvPr id="5" name="Bildobjekt 4"/>
          <p:cNvPicPr/>
          <p:nvPr/>
        </p:nvPicPr>
        <p:blipFill rotWithShape="1">
          <a:blip r:embed="rId3"/>
          <a:srcRect l="39955" t="80364" r="50171" b="9251"/>
          <a:stretch/>
        </p:blipFill>
        <p:spPr bwMode="auto">
          <a:xfrm>
            <a:off x="6958274" y="4262417"/>
            <a:ext cx="1718786" cy="542449"/>
          </a:xfrm>
          <a:prstGeom prst="rect">
            <a:avLst/>
          </a:prstGeom>
          <a:ln>
            <a:noFill/>
          </a:ln>
          <a:extLst>
            <a:ext uri="{53640926-AAD7-44D8-BBD7-CCE9431645EC}">
              <a14:shadowObscured xmlns:a14="http://schemas.microsoft.com/office/drawing/2010/main"/>
            </a:ext>
          </a:extLst>
        </p:spPr>
      </p:pic>
      <p:sp>
        <p:nvSpPr>
          <p:cNvPr id="2" name="textruta 1"/>
          <p:cNvSpPr txBox="1"/>
          <p:nvPr/>
        </p:nvSpPr>
        <p:spPr>
          <a:xfrm>
            <a:off x="6192180" y="2355727"/>
            <a:ext cx="1944216" cy="1131079"/>
          </a:xfrm>
          <a:prstGeom prst="rect">
            <a:avLst/>
          </a:prstGeom>
          <a:noFill/>
        </p:spPr>
        <p:txBody>
          <a:bodyPr wrap="square" rtlCol="0">
            <a:spAutoFit/>
          </a:bodyPr>
          <a:lstStyle/>
          <a:p>
            <a:r>
              <a:rPr lang="sv-SE" sz="1350" dirty="0"/>
              <a:t>Yvonne Samuelsson</a:t>
            </a:r>
          </a:p>
          <a:p>
            <a:r>
              <a:rPr lang="sv-SE" sz="1350" dirty="0"/>
              <a:t>Margareta Nilsson</a:t>
            </a:r>
            <a:br>
              <a:rPr lang="sv-SE" sz="1350" dirty="0"/>
            </a:br>
            <a:endParaRPr lang="sv-SE" sz="1350" dirty="0"/>
          </a:p>
          <a:p>
            <a:r>
              <a:rPr lang="sv-SE" sz="1350" dirty="0"/>
              <a:t>Hygiensjuksköterskor</a:t>
            </a:r>
          </a:p>
          <a:p>
            <a:r>
              <a:rPr lang="sv-SE" sz="1350" dirty="0"/>
              <a:t>Vårdhygien</a:t>
            </a:r>
          </a:p>
        </p:txBody>
      </p:sp>
    </p:spTree>
    <p:extLst>
      <p:ext uri="{BB962C8B-B14F-4D97-AF65-F5344CB8AC3E}">
        <p14:creationId xmlns:p14="http://schemas.microsoft.com/office/powerpoint/2010/main" val="343368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000" y="457200"/>
            <a:ext cx="8384480" cy="1250454"/>
          </a:xfrm>
        </p:spPr>
        <p:txBody>
          <a:bodyPr>
            <a:normAutofit fontScale="90000"/>
          </a:bodyPr>
          <a:lstStyle/>
          <a:p>
            <a:pPr algn="ctr"/>
            <a:r>
              <a:rPr lang="sv-SE" dirty="0"/>
              <a:t>Vad kan du göra för att förhindra smittspridning mellan dina patienter?</a:t>
            </a:r>
            <a:br>
              <a:rPr lang="sv-SE" dirty="0"/>
            </a:br>
            <a:r>
              <a:rPr lang="sv-SE" dirty="0">
                <a:solidFill>
                  <a:schemeClr val="tx1"/>
                </a:solidFill>
              </a:rPr>
              <a:t>Vi måste bryta smittkedjan!</a:t>
            </a:r>
          </a:p>
        </p:txBody>
      </p:sp>
      <p:sp>
        <p:nvSpPr>
          <p:cNvPr id="3" name="Platshållare för innehåll 2"/>
          <p:cNvSpPr>
            <a:spLocks noGrp="1"/>
          </p:cNvSpPr>
          <p:nvPr>
            <p:ph idx="1"/>
          </p:nvPr>
        </p:nvSpPr>
        <p:spPr>
          <a:xfrm>
            <a:off x="508000" y="1437625"/>
            <a:ext cx="8384480" cy="2646293"/>
          </a:xfrm>
        </p:spPr>
        <p:txBody>
          <a:bodyPr>
            <a:normAutofit fontScale="77500" lnSpcReduction="20000"/>
          </a:bodyPr>
          <a:lstStyle/>
          <a:p>
            <a:endParaRPr lang="sv-SE" dirty="0"/>
          </a:p>
          <a:p>
            <a:r>
              <a:rPr lang="sv-SE" sz="1800" dirty="0"/>
              <a:t>Kroppsvätskor (blod, saliv, slem, urin, avföring, sårsekret) kan innehålla smittämnen.</a:t>
            </a:r>
          </a:p>
          <a:p>
            <a:r>
              <a:rPr lang="sv-SE" sz="1800" dirty="0"/>
              <a:t>Hantera kroppsvätskor och förorenade föremål från </a:t>
            </a:r>
            <a:r>
              <a:rPr lang="sv-SE" sz="1800" b="1" u="sng" dirty="0"/>
              <a:t>alla</a:t>
            </a:r>
            <a:r>
              <a:rPr lang="sv-SE" sz="1800" dirty="0"/>
              <a:t> patienter som potentiellt smittförande.</a:t>
            </a:r>
          </a:p>
          <a:p>
            <a:r>
              <a:rPr lang="sv-SE" sz="1800" dirty="0"/>
              <a:t>Behandla alla patienter lika dvs som potentiella smittbärare</a:t>
            </a:r>
          </a:p>
          <a:p>
            <a:r>
              <a:rPr lang="sv-SE" sz="1800" dirty="0"/>
              <a:t>Använd basala hygienrutiner och klädregler konsekvent mot alla patienter det minskar risken för smittspridning av både känd och okänd smitta. </a:t>
            </a:r>
          </a:p>
          <a:p>
            <a:r>
              <a:rPr lang="sv-SE" sz="1800" b="1" dirty="0"/>
              <a:t>Vid känd smitta: </a:t>
            </a:r>
            <a:r>
              <a:rPr lang="sv-SE" sz="1800" dirty="0"/>
              <a:t>extraåtgärder (rutindokument) beroende på smitta, graden av smittsamhet och allvarlighetsgraden på sjukdomen.</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318" y="4617449"/>
            <a:ext cx="1038225" cy="38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683568" y="3917108"/>
            <a:ext cx="6156684" cy="1107996"/>
          </a:xfrm>
          <a:prstGeom prst="rect">
            <a:avLst/>
          </a:prstGeom>
        </p:spPr>
        <p:txBody>
          <a:bodyPr wrap="square">
            <a:spAutoFit/>
          </a:bodyPr>
          <a:lstStyle/>
          <a:p>
            <a:endParaRPr lang="sv-SE" sz="825" dirty="0">
              <a:latin typeface="Calibri" panose="020F0502020204030204" pitchFamily="34" charset="0"/>
              <a:cs typeface="Calibri" panose="020F0502020204030204" pitchFamily="34" charset="0"/>
            </a:endParaRPr>
          </a:p>
          <a:p>
            <a:endParaRPr lang="sv-SE" sz="825" dirty="0">
              <a:latin typeface="Calibri" panose="020F0502020204030204" pitchFamily="34" charset="0"/>
              <a:cs typeface="Calibri" panose="020F0502020204030204" pitchFamily="34" charset="0"/>
            </a:endParaRPr>
          </a:p>
          <a:p>
            <a:r>
              <a:rPr lang="sv-SE" sz="825" dirty="0">
                <a:latin typeface="Calibri" panose="020F0502020204030204" pitchFamily="34" charset="0"/>
                <a:cs typeface="Calibri" panose="020F0502020204030204" pitchFamily="34" charset="0"/>
              </a:rPr>
              <a:t>Anteckning: Det är lätt att göra rätt när vi vet att någon har en smitta. Men alla andra som är smittade men vi har inte kännedom om det just nu… Därför är det viktigt att vara konsekvent med BHK. </a:t>
            </a:r>
          </a:p>
          <a:p>
            <a:r>
              <a:rPr lang="sv-SE" sz="825" dirty="0">
                <a:latin typeface="Calibri" panose="020F0502020204030204" pitchFamily="34" charset="0"/>
                <a:cs typeface="Calibri" panose="020F0502020204030204" pitchFamily="34" charset="0"/>
              </a:rPr>
              <a:t>Informera patienterna om handhygien.</a:t>
            </a:r>
          </a:p>
          <a:p>
            <a:r>
              <a:rPr lang="sv-SE" sz="825" dirty="0" err="1">
                <a:latin typeface="Calibri" panose="020F0502020204030204" pitchFamily="34" charset="0"/>
                <a:cs typeface="Calibri" panose="020F0502020204030204" pitchFamily="34" charset="0"/>
              </a:rPr>
              <a:t>Ytdesinfektion</a:t>
            </a:r>
            <a:r>
              <a:rPr lang="sv-SE" sz="825" dirty="0">
                <a:latin typeface="Calibri" panose="020F0502020204030204" pitchFamily="34" charset="0"/>
                <a:cs typeface="Calibri" panose="020F0502020204030204" pitchFamily="34" charset="0"/>
              </a:rPr>
              <a:t> mellan patienterna av patientens närmiljö. Daglig, vid utskrivning, efter besök på mottagningsrum.</a:t>
            </a:r>
          </a:p>
          <a:p>
            <a:r>
              <a:rPr lang="sv-SE" sz="825" dirty="0">
                <a:latin typeface="Calibri" panose="020F0502020204030204" pitchFamily="34" charset="0"/>
                <a:cs typeface="Calibri" panose="020F0502020204030204" pitchFamily="34" charset="0"/>
              </a:rPr>
              <a:t>När okänd smitta upptäcks och </a:t>
            </a:r>
            <a:r>
              <a:rPr lang="sv-SE" sz="825" dirty="0" err="1">
                <a:latin typeface="Calibri" panose="020F0502020204030204" pitchFamily="34" charset="0"/>
                <a:cs typeface="Calibri" panose="020F0502020204030204" pitchFamily="34" charset="0"/>
              </a:rPr>
              <a:t>vårdhygien</a:t>
            </a:r>
            <a:r>
              <a:rPr lang="sv-SE" sz="825" dirty="0">
                <a:latin typeface="Calibri" panose="020F0502020204030204" pitchFamily="34" charset="0"/>
                <a:cs typeface="Calibri" panose="020F0502020204030204" pitchFamily="34" charset="0"/>
              </a:rPr>
              <a:t> ringer… berätta fritt.</a:t>
            </a:r>
          </a:p>
          <a:p>
            <a:r>
              <a:rPr lang="sv-SE" sz="825" dirty="0">
                <a:latin typeface="Calibri" panose="020F0502020204030204" pitchFamily="34" charset="0"/>
                <a:cs typeface="Calibri" panose="020F0502020204030204" pitchFamily="34" charset="0"/>
              </a:rPr>
              <a:t>Undviker onödigt arbete, smittspårning om man gjort som man ska. BHK…Städning…</a:t>
            </a:r>
          </a:p>
        </p:txBody>
      </p:sp>
    </p:spTree>
    <p:extLst>
      <p:ext uri="{BB962C8B-B14F-4D97-AF65-F5344CB8AC3E}">
        <p14:creationId xmlns:p14="http://schemas.microsoft.com/office/powerpoint/2010/main" val="308428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76052" y="186649"/>
            <a:ext cx="6172200" cy="857250"/>
          </a:xfrm>
        </p:spPr>
        <p:txBody>
          <a:bodyPr>
            <a:normAutofit fontScale="90000"/>
          </a:bodyPr>
          <a:lstStyle/>
          <a:p>
            <a:pPr algn="ctr"/>
            <a:br>
              <a:rPr lang="sv-SE" dirty="0"/>
            </a:br>
            <a:br>
              <a:rPr lang="sv-SE" dirty="0"/>
            </a:br>
            <a:br>
              <a:rPr lang="sv-SE" dirty="0"/>
            </a:br>
            <a:br>
              <a:rPr lang="sv-SE" dirty="0"/>
            </a:br>
            <a:br>
              <a:rPr lang="sv-SE" dirty="0"/>
            </a:br>
            <a:endParaRPr lang="sv-SE" dirty="0"/>
          </a:p>
        </p:txBody>
      </p:sp>
      <p:sp>
        <p:nvSpPr>
          <p:cNvPr id="3" name="Platshållare för innehåll 2"/>
          <p:cNvSpPr>
            <a:spLocks noGrp="1"/>
          </p:cNvSpPr>
          <p:nvPr>
            <p:ph idx="1"/>
          </p:nvPr>
        </p:nvSpPr>
        <p:spPr>
          <a:xfrm>
            <a:off x="261133" y="1655712"/>
            <a:ext cx="6447501" cy="3184291"/>
          </a:xfrm>
        </p:spPr>
        <p:txBody>
          <a:bodyPr>
            <a:noAutofit/>
          </a:bodyPr>
          <a:lstStyle/>
          <a:p>
            <a:r>
              <a:rPr lang="sv-SE" sz="1800" b="1" dirty="0"/>
              <a:t>Håll i de erfarenheter vi har fått genom pandemin</a:t>
            </a:r>
            <a:r>
              <a:rPr lang="sv-SE" sz="1800" dirty="0"/>
              <a:t>!</a:t>
            </a:r>
          </a:p>
          <a:p>
            <a:r>
              <a:rPr lang="sv-SE" sz="1800" dirty="0"/>
              <a:t>Att använda munskydd och visir vid risk för stänk av kroppsvätskor.</a:t>
            </a:r>
          </a:p>
          <a:p>
            <a:r>
              <a:rPr lang="sv-SE" sz="1800" dirty="0"/>
              <a:t>Att vi använder förkläde vid risk för att kontaminera arbetsdräkten.</a:t>
            </a:r>
          </a:p>
          <a:p>
            <a:r>
              <a:rPr lang="sv-SE" sz="1800" dirty="0"/>
              <a:t>Vi ska använda samma princip vid all smitta alltid. </a:t>
            </a:r>
          </a:p>
          <a:p>
            <a:r>
              <a:rPr lang="sv-SE" sz="1800" dirty="0"/>
              <a:t>Hotet av multiresistenta bakterier ökar och vi måste förhindra den spridningen.</a:t>
            </a:r>
          </a:p>
          <a:p>
            <a:r>
              <a:rPr lang="sv-SE" sz="1800" dirty="0"/>
              <a:t>Vi måste lita på och använda det vi kan!</a:t>
            </a:r>
          </a:p>
          <a:p>
            <a:pPr marL="0" indent="0">
              <a:buNone/>
            </a:pPr>
            <a:endParaRPr lang="sv-SE" sz="1800" dirty="0"/>
          </a:p>
          <a:p>
            <a:endParaRPr lang="sv-SE" sz="1500" dirty="0"/>
          </a:p>
        </p:txBody>
      </p:sp>
      <p:sp>
        <p:nvSpPr>
          <p:cNvPr id="4" name="Rektangel 3"/>
          <p:cNvSpPr/>
          <p:nvPr/>
        </p:nvSpPr>
        <p:spPr>
          <a:xfrm>
            <a:off x="1576053" y="615274"/>
            <a:ext cx="5642242" cy="553998"/>
          </a:xfrm>
          <a:prstGeom prst="rect">
            <a:avLst/>
          </a:prstGeom>
        </p:spPr>
        <p:txBody>
          <a:bodyPr wrap="square">
            <a:spAutoFit/>
          </a:bodyPr>
          <a:lstStyle/>
          <a:p>
            <a:pPr algn="ctr"/>
            <a:r>
              <a:rPr lang="sv-SE" sz="3000" dirty="0">
                <a:solidFill>
                  <a:schemeClr val="accent2">
                    <a:lumMod val="50000"/>
                  </a:schemeClr>
                </a:solidFill>
              </a:rPr>
              <a:t>Lärdomar efter Pandemin.</a:t>
            </a:r>
          </a:p>
        </p:txBody>
      </p:sp>
      <p:pic>
        <p:nvPicPr>
          <p:cNvPr id="5" name="Bildobjekt 4"/>
          <p:cNvPicPr>
            <a:picLocks noChangeAspect="1"/>
          </p:cNvPicPr>
          <p:nvPr/>
        </p:nvPicPr>
        <p:blipFill>
          <a:blip r:embed="rId3"/>
          <a:stretch>
            <a:fillRect/>
          </a:stretch>
        </p:blipFill>
        <p:spPr>
          <a:xfrm>
            <a:off x="6084168" y="1275606"/>
            <a:ext cx="1365173" cy="2916324"/>
          </a:xfrm>
          <a:prstGeom prst="rect">
            <a:avLst/>
          </a:prstGeom>
        </p:spPr>
      </p:pic>
    </p:spTree>
    <p:extLst>
      <p:ext uri="{BB962C8B-B14F-4D97-AF65-F5344CB8AC3E}">
        <p14:creationId xmlns:p14="http://schemas.microsoft.com/office/powerpoint/2010/main" val="198467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u="sng" dirty="0">
                <a:hlinkClick r:id="rId2"/>
              </a:rPr>
              <a:t>WHO: SAVE LIVES - Clean </a:t>
            </a:r>
            <a:r>
              <a:rPr lang="sv-SE" u="sng" dirty="0" err="1">
                <a:hlinkClick r:id="rId2"/>
              </a:rPr>
              <a:t>Your</a:t>
            </a:r>
            <a:r>
              <a:rPr lang="sv-SE" u="sng" dirty="0">
                <a:hlinkClick r:id="rId2"/>
              </a:rPr>
              <a:t> Hands - No action </a:t>
            </a:r>
            <a:r>
              <a:rPr lang="sv-SE" u="sng" dirty="0" err="1">
                <a:hlinkClick r:id="rId2"/>
              </a:rPr>
              <a:t>today</a:t>
            </a:r>
            <a:r>
              <a:rPr lang="sv-SE" u="sng" dirty="0">
                <a:hlinkClick r:id="rId2"/>
              </a:rPr>
              <a:t>; no </a:t>
            </a:r>
            <a:r>
              <a:rPr lang="sv-SE" u="sng" dirty="0" err="1">
                <a:hlinkClick r:id="rId2"/>
              </a:rPr>
              <a:t>cure</a:t>
            </a:r>
            <a:r>
              <a:rPr lang="sv-SE" u="sng" dirty="0">
                <a:hlinkClick r:id="rId2"/>
              </a:rPr>
              <a:t> </a:t>
            </a:r>
            <a:r>
              <a:rPr lang="sv-SE" u="sng" dirty="0" err="1">
                <a:hlinkClick r:id="rId2"/>
              </a:rPr>
              <a:t>tomorrow</a:t>
            </a:r>
            <a:r>
              <a:rPr lang="sv-SE" u="sng" dirty="0">
                <a:hlinkClick r:id="rId2"/>
              </a:rPr>
              <a:t> - YouTube</a:t>
            </a:r>
            <a:endParaRPr lang="sv-SE" dirty="0"/>
          </a:p>
          <a:p>
            <a:endParaRPr lang="sv-SE" dirty="0"/>
          </a:p>
        </p:txBody>
      </p:sp>
      <p:sp>
        <p:nvSpPr>
          <p:cNvPr id="4" name="Platshållare för bildnummer 3"/>
          <p:cNvSpPr>
            <a:spLocks noGrp="1"/>
          </p:cNvSpPr>
          <p:nvPr>
            <p:ph type="sldNum" sz="quarter" idx="12"/>
          </p:nvPr>
        </p:nvSpPr>
        <p:spPr/>
        <p:txBody>
          <a:bodyPr/>
          <a:lstStyle/>
          <a:p>
            <a:fld id="{77247564-E29A-4039-A521-FA633551344B}" type="slidenum">
              <a:rPr lang="sv-SE" smtClean="0"/>
              <a:pPr/>
              <a:t>12</a:t>
            </a:fld>
            <a:endParaRPr lang="sv-SE" dirty="0"/>
          </a:p>
        </p:txBody>
      </p:sp>
    </p:spTree>
    <p:extLst>
      <p:ext uri="{BB962C8B-B14F-4D97-AF65-F5344CB8AC3E}">
        <p14:creationId xmlns:p14="http://schemas.microsoft.com/office/powerpoint/2010/main" val="345071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913210" y="1815667"/>
            <a:ext cx="7310985" cy="2484276"/>
          </a:xfrm>
        </p:spPr>
        <p:txBody>
          <a:bodyPr>
            <a:normAutofit fontScale="92500" lnSpcReduction="10000"/>
          </a:bodyPr>
          <a:lstStyle/>
          <a:p>
            <a:pPr>
              <a:lnSpc>
                <a:spcPct val="150000"/>
              </a:lnSpc>
            </a:pPr>
            <a:r>
              <a:rPr lang="sv-SE" sz="1800" dirty="0"/>
              <a:t>Hygienobservatörsutbildning E-utbildning. Gör den utbildningen om du inte gjort den.</a:t>
            </a:r>
          </a:p>
          <a:p>
            <a:pPr>
              <a:lnSpc>
                <a:spcPct val="150000"/>
              </a:lnSpc>
            </a:pPr>
            <a:r>
              <a:rPr lang="sv-SE" sz="1800" dirty="0"/>
              <a:t>Basala hygienrutiner E-utbildning. Gör </a:t>
            </a:r>
            <a:r>
              <a:rPr lang="sv-SE" sz="1800"/>
              <a:t>den utbildningen </a:t>
            </a:r>
            <a:r>
              <a:rPr lang="sv-SE" sz="1800" dirty="0"/>
              <a:t>om du inte gjort den.</a:t>
            </a:r>
          </a:p>
          <a:p>
            <a:pPr>
              <a:lnSpc>
                <a:spcPct val="150000"/>
              </a:lnSpc>
            </a:pPr>
            <a:r>
              <a:rPr lang="sv-SE" sz="1800" dirty="0"/>
              <a:t>Kunskap och utveckling- E-lärande: </a:t>
            </a:r>
            <a:r>
              <a:rPr lang="sv-SE" dirty="0">
                <a:hlinkClick r:id="rId2"/>
              </a:rPr>
              <a:t>Kunskap &amp; utveckling - Insidan (nll.se)</a:t>
            </a:r>
            <a:endParaRPr lang="sv-SE" dirty="0"/>
          </a:p>
          <a:p>
            <a:endParaRPr lang="sv-SE" dirty="0"/>
          </a:p>
          <a:p>
            <a:endParaRPr lang="sv-SE" dirty="0"/>
          </a:p>
        </p:txBody>
      </p:sp>
      <p:sp>
        <p:nvSpPr>
          <p:cNvPr id="3" name="Rubrik 2"/>
          <p:cNvSpPr>
            <a:spLocks noGrp="1"/>
          </p:cNvSpPr>
          <p:nvPr>
            <p:ph type="title"/>
          </p:nvPr>
        </p:nvSpPr>
        <p:spPr>
          <a:xfrm>
            <a:off x="913210" y="465516"/>
            <a:ext cx="7169180" cy="1188133"/>
          </a:xfrm>
        </p:spPr>
        <p:txBody>
          <a:bodyPr/>
          <a:lstStyle/>
          <a:p>
            <a:pPr algn="ctr"/>
            <a:br>
              <a:rPr lang="sv-SE" dirty="0"/>
            </a:br>
            <a:r>
              <a:rPr lang="sv-SE" dirty="0"/>
              <a:t>Alltid på agendan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13</a:t>
            </a:fld>
            <a:endParaRPr lang="sv-SE" dirty="0"/>
          </a:p>
        </p:txBody>
      </p:sp>
      <p:pic>
        <p:nvPicPr>
          <p:cNvPr id="5" name="Bildobjekt 4"/>
          <p:cNvPicPr/>
          <p:nvPr/>
        </p:nvPicPr>
        <p:blipFill rotWithShape="1">
          <a:blip r:embed="rId3"/>
          <a:srcRect l="39955" t="80364" r="50171" b="9251"/>
          <a:stretch/>
        </p:blipFill>
        <p:spPr bwMode="auto">
          <a:xfrm>
            <a:off x="6958274" y="4262417"/>
            <a:ext cx="1718786" cy="542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187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907105" y="1545636"/>
            <a:ext cx="7310985" cy="2409863"/>
          </a:xfrm>
        </p:spPr>
        <p:txBody>
          <a:bodyPr>
            <a:normAutofit fontScale="77500" lnSpcReduction="20000"/>
          </a:bodyPr>
          <a:lstStyle/>
          <a:p>
            <a:pPr>
              <a:lnSpc>
                <a:spcPct val="150000"/>
              </a:lnSpc>
            </a:pPr>
            <a:r>
              <a:rPr lang="sv-SE" sz="1800" dirty="0"/>
              <a:t>Vet du vad du ska göra?</a:t>
            </a:r>
          </a:p>
          <a:p>
            <a:pPr>
              <a:lnSpc>
                <a:spcPct val="150000"/>
              </a:lnSpc>
            </a:pPr>
            <a:r>
              <a:rPr lang="sv-SE" sz="1800" dirty="0"/>
              <a:t>Får du förutsättningar?</a:t>
            </a:r>
          </a:p>
          <a:p>
            <a:pPr>
              <a:lnSpc>
                <a:spcPct val="150000"/>
              </a:lnSpc>
            </a:pPr>
            <a:r>
              <a:rPr lang="sv-SE" sz="1800" dirty="0"/>
              <a:t>Kan du bolla frågor med en kollega eller chef?</a:t>
            </a:r>
          </a:p>
          <a:p>
            <a:pPr>
              <a:lnSpc>
                <a:spcPct val="150000"/>
              </a:lnSpc>
            </a:pPr>
            <a:r>
              <a:rPr lang="sv-SE" sz="1800" dirty="0"/>
              <a:t>Svårigheter i rollen?</a:t>
            </a:r>
          </a:p>
          <a:p>
            <a:pPr marL="0" indent="0">
              <a:lnSpc>
                <a:spcPct val="150000"/>
              </a:lnSpc>
              <a:buNone/>
            </a:pPr>
            <a:r>
              <a:rPr lang="sv-SE" sz="825" dirty="0">
                <a:latin typeface="Calibri" panose="020F0502020204030204" pitchFamily="34" charset="0"/>
                <a:cs typeface="Calibri" panose="020F0502020204030204" pitchFamily="34" charset="0"/>
              </a:rPr>
              <a:t>Anteckning: Fråga angående gränsdragningslista för Tandvården, svar att de tillhör mottagningsverksamhet. En mottagningsverksamhet upplevde svårighet att hinna ta på förkläde på grund av tight mellan patienterna svar: Kan desinfektera händer och ta på förkläde medan man pratar med patienten. Diskussion kring uppackning  från transportlådor-hur gör vi egentligen? Alla upplevde att man får förutsättningar till uppdraget som hygienombud.</a:t>
            </a:r>
          </a:p>
          <a:p>
            <a:pPr marL="0" indent="0">
              <a:lnSpc>
                <a:spcPct val="150000"/>
              </a:lnSpc>
              <a:buNone/>
            </a:pPr>
            <a:endParaRPr lang="sv-SE" sz="825" dirty="0">
              <a:latin typeface="Calibri" panose="020F0502020204030204" pitchFamily="34" charset="0"/>
              <a:cs typeface="Calibri" panose="020F0502020204030204" pitchFamily="34" charset="0"/>
            </a:endParaRPr>
          </a:p>
        </p:txBody>
      </p:sp>
      <p:sp>
        <p:nvSpPr>
          <p:cNvPr id="3" name="Rubrik 2"/>
          <p:cNvSpPr>
            <a:spLocks noGrp="1"/>
          </p:cNvSpPr>
          <p:nvPr>
            <p:ph type="title"/>
          </p:nvPr>
        </p:nvSpPr>
        <p:spPr>
          <a:xfrm>
            <a:off x="913210" y="914400"/>
            <a:ext cx="7315199" cy="955272"/>
          </a:xfrm>
        </p:spPr>
        <p:txBody>
          <a:bodyPr>
            <a:normAutofit/>
          </a:bodyPr>
          <a:lstStyle/>
          <a:p>
            <a:pPr algn="ctr"/>
            <a:r>
              <a:rPr lang="sv-SE" dirty="0"/>
              <a:t>Hur går det i dag?</a:t>
            </a:r>
            <a:br>
              <a:rPr lang="sv-SE" dirty="0"/>
            </a:br>
            <a:endParaRPr lang="sv-SE" dirty="0"/>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14</a:t>
            </a:fld>
            <a:endParaRPr lang="sv-SE" dirty="0"/>
          </a:p>
        </p:txBody>
      </p:sp>
      <p:pic>
        <p:nvPicPr>
          <p:cNvPr id="5" name="Bildobjekt 4"/>
          <p:cNvPicPr/>
          <p:nvPr/>
        </p:nvPicPr>
        <p:blipFill rotWithShape="1">
          <a:blip r:embed="rId2"/>
          <a:srcRect l="39955" t="80364" r="50171" b="9251"/>
          <a:stretch/>
        </p:blipFill>
        <p:spPr bwMode="auto">
          <a:xfrm>
            <a:off x="6958274" y="4262417"/>
            <a:ext cx="1718786" cy="542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07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pPr algn="ctr"/>
            <a:r>
              <a:rPr lang="sv-SE" dirty="0"/>
              <a:t>Hitta Vårdhygien på insidan</a:t>
            </a:r>
          </a:p>
        </p:txBody>
      </p:sp>
      <p:sp>
        <p:nvSpPr>
          <p:cNvPr id="10" name="Platshållare för innehåll 9"/>
          <p:cNvSpPr>
            <a:spLocks noGrp="1"/>
          </p:cNvSpPr>
          <p:nvPr>
            <p:ph idx="1"/>
          </p:nvPr>
        </p:nvSpPr>
        <p:spPr>
          <a:xfrm>
            <a:off x="575556" y="897565"/>
            <a:ext cx="7884876" cy="3633458"/>
          </a:xfrm>
        </p:spPr>
        <p:txBody>
          <a:bodyPr>
            <a:normAutofit fontScale="85000" lnSpcReduction="20000"/>
          </a:bodyPr>
          <a:lstStyle/>
          <a:p>
            <a:pPr marL="0" indent="0">
              <a:buNone/>
            </a:pPr>
            <a:r>
              <a:rPr lang="sv-SE" dirty="0"/>
              <a:t>	</a:t>
            </a:r>
            <a:r>
              <a:rPr lang="sv-SE" sz="1800" dirty="0"/>
              <a:t>Utforska- Finns det information som saknas på </a:t>
            </a:r>
            <a:r>
              <a:rPr lang="sv-SE" sz="1800" dirty="0" err="1"/>
              <a:t>Vårdhygiens</a:t>
            </a:r>
            <a:r>
              <a:rPr lang="sv-SE" sz="1800" dirty="0"/>
              <a:t> hemsida 	och sida för hygienombud?</a:t>
            </a:r>
          </a:p>
          <a:p>
            <a:pPr marL="0" indent="0">
              <a:buNone/>
            </a:pPr>
            <a:endParaRPr lang="sv-SE" dirty="0">
              <a:hlinkClick r:id="rId2"/>
            </a:endParaRPr>
          </a:p>
          <a:p>
            <a:r>
              <a:rPr lang="sv-SE" dirty="0"/>
              <a:t>Vårdens arbetssätt Insidan: </a:t>
            </a:r>
            <a:r>
              <a:rPr lang="sv-SE" dirty="0">
                <a:solidFill>
                  <a:schemeClr val="tx2">
                    <a:lumMod val="75000"/>
                  </a:schemeClr>
                </a:solidFill>
                <a:hlinkClick r:id="rId2"/>
              </a:rPr>
              <a:t>Vårdens arbetssätt - Insidan (nll.se)</a:t>
            </a:r>
            <a:endParaRPr lang="sv-SE" dirty="0">
              <a:solidFill>
                <a:schemeClr val="tx2">
                  <a:lumMod val="75000"/>
                </a:schemeClr>
              </a:solidFill>
            </a:endParaRPr>
          </a:p>
          <a:p>
            <a:endParaRPr lang="sv-SE" dirty="0">
              <a:hlinkClick r:id="rId3"/>
            </a:endParaRPr>
          </a:p>
          <a:p>
            <a:r>
              <a:rPr lang="sv-SE" dirty="0"/>
              <a:t>Vårdhygien Insidan: </a:t>
            </a:r>
            <a:r>
              <a:rPr lang="sv-SE" dirty="0">
                <a:hlinkClick r:id="rId3"/>
              </a:rPr>
              <a:t>Vårdhygien - Insidan (nll.se)</a:t>
            </a:r>
            <a:r>
              <a:rPr lang="sv-SE" dirty="0"/>
              <a:t>- Hygienombud: </a:t>
            </a:r>
            <a:r>
              <a:rPr lang="sv-SE" dirty="0">
                <a:hlinkClick r:id="rId4"/>
              </a:rPr>
              <a:t>Hygienombud - Insidan (nll.se)</a:t>
            </a:r>
            <a:endParaRPr lang="sv-SE" dirty="0"/>
          </a:p>
          <a:p>
            <a:endParaRPr lang="sv-SE" dirty="0"/>
          </a:p>
          <a:p>
            <a:r>
              <a:rPr lang="sv-SE" dirty="0"/>
              <a:t>A-Ö insidan: </a:t>
            </a:r>
            <a:r>
              <a:rPr lang="sv-SE" dirty="0">
                <a:hlinkClick r:id="rId5"/>
              </a:rPr>
              <a:t>A-Ö - Insidan (nll.se)</a:t>
            </a:r>
            <a:endParaRPr lang="sv-SE" dirty="0"/>
          </a:p>
          <a:p>
            <a:endParaRPr lang="sv-SE" dirty="0"/>
          </a:p>
          <a:p>
            <a:r>
              <a:rPr lang="sv-SE" dirty="0"/>
              <a:t>Kontaktväg till Vårdhygien</a:t>
            </a:r>
          </a:p>
        </p:txBody>
      </p:sp>
      <p:sp>
        <p:nvSpPr>
          <p:cNvPr id="3" name="Platshållare för bildnummer 2"/>
          <p:cNvSpPr>
            <a:spLocks noGrp="1"/>
          </p:cNvSpPr>
          <p:nvPr>
            <p:ph type="sldNum" sz="quarter" idx="12"/>
          </p:nvPr>
        </p:nvSpPr>
        <p:spPr/>
        <p:txBody>
          <a:bodyPr/>
          <a:lstStyle/>
          <a:p>
            <a:fld id="{77247564-E29A-4039-A521-FA633551344B}" type="slidenum">
              <a:rPr lang="sv-SE" smtClean="0"/>
              <a:pPr/>
              <a:t>15</a:t>
            </a:fld>
            <a:endParaRPr lang="sv-SE" dirty="0"/>
          </a:p>
        </p:txBody>
      </p:sp>
      <p:pic>
        <p:nvPicPr>
          <p:cNvPr id="7" name="Bildobjekt 6"/>
          <p:cNvPicPr/>
          <p:nvPr/>
        </p:nvPicPr>
        <p:blipFill rotWithShape="1">
          <a:blip r:embed="rId6"/>
          <a:srcRect l="39955" t="80364" r="50171" b="9251"/>
          <a:stretch/>
        </p:blipFill>
        <p:spPr bwMode="auto">
          <a:xfrm>
            <a:off x="6958274" y="4262417"/>
            <a:ext cx="1718786" cy="542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861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953598" y="1113589"/>
            <a:ext cx="7270597" cy="3111941"/>
          </a:xfrm>
        </p:spPr>
        <p:txBody>
          <a:bodyPr>
            <a:normAutofit fontScale="47500" lnSpcReduction="20000"/>
          </a:bodyPr>
          <a:lstStyle/>
          <a:p>
            <a:pPr>
              <a:lnSpc>
                <a:spcPct val="150000"/>
              </a:lnSpc>
            </a:pPr>
            <a:r>
              <a:rPr lang="sv-SE" dirty="0" err="1"/>
              <a:t>Spol</a:t>
            </a:r>
            <a:r>
              <a:rPr lang="sv-SE" dirty="0"/>
              <a:t>/ disk information</a:t>
            </a:r>
          </a:p>
          <a:p>
            <a:pPr>
              <a:lnSpc>
                <a:spcPct val="150000"/>
              </a:lnSpc>
            </a:pPr>
            <a:r>
              <a:rPr lang="sv-SE" dirty="0"/>
              <a:t>Smittor i vården, smittvägar</a:t>
            </a:r>
          </a:p>
          <a:p>
            <a:pPr>
              <a:lnSpc>
                <a:spcPct val="150000"/>
              </a:lnSpc>
            </a:pPr>
            <a:r>
              <a:rPr lang="sv-SE" dirty="0"/>
              <a:t>Ren rutin</a:t>
            </a:r>
          </a:p>
          <a:p>
            <a:pPr>
              <a:lnSpc>
                <a:spcPct val="150000"/>
              </a:lnSpc>
            </a:pPr>
            <a:r>
              <a:rPr lang="sv-SE" dirty="0"/>
              <a:t>Städning och </a:t>
            </a:r>
            <a:r>
              <a:rPr lang="sv-SE" dirty="0" err="1"/>
              <a:t>ytdesinfektion</a:t>
            </a:r>
            <a:r>
              <a:rPr lang="sv-SE" dirty="0"/>
              <a:t>- gränsdragningslista</a:t>
            </a:r>
          </a:p>
          <a:p>
            <a:pPr>
              <a:lnSpc>
                <a:spcPct val="150000"/>
              </a:lnSpc>
            </a:pPr>
            <a:r>
              <a:rPr lang="sv-SE" dirty="0"/>
              <a:t>Desinfektionsrummet</a:t>
            </a:r>
          </a:p>
          <a:p>
            <a:pPr>
              <a:lnSpc>
                <a:spcPct val="150000"/>
              </a:lnSpc>
            </a:pPr>
            <a:r>
              <a:rPr lang="sv-SE" dirty="0"/>
              <a:t>Förråd</a:t>
            </a:r>
          </a:p>
          <a:p>
            <a:pPr>
              <a:lnSpc>
                <a:spcPct val="150000"/>
              </a:lnSpc>
            </a:pPr>
            <a:r>
              <a:rPr lang="sv-SE" dirty="0"/>
              <a:t>Hygienpolicy</a:t>
            </a:r>
          </a:p>
          <a:p>
            <a:pPr>
              <a:lnSpc>
                <a:spcPct val="150000"/>
              </a:lnSpc>
            </a:pPr>
            <a:r>
              <a:rPr lang="sv-SE" dirty="0"/>
              <a:t>Användning av </a:t>
            </a:r>
            <a:r>
              <a:rPr lang="sv-SE" dirty="0" err="1"/>
              <a:t>skyddutrustning</a:t>
            </a:r>
            <a:endParaRPr lang="sv-SE" dirty="0"/>
          </a:p>
          <a:p>
            <a:pPr>
              <a:lnSpc>
                <a:spcPct val="150000"/>
              </a:lnSpc>
            </a:pPr>
            <a:r>
              <a:rPr lang="sv-SE" dirty="0"/>
              <a:t>Nästa träff April/Maj</a:t>
            </a:r>
          </a:p>
          <a:p>
            <a:pPr marL="0" indent="0">
              <a:lnSpc>
                <a:spcPct val="150000"/>
              </a:lnSpc>
              <a:buNone/>
            </a:pPr>
            <a:endParaRPr lang="sv-SE" sz="1050" dirty="0">
              <a:latin typeface="Calibri" panose="020F0502020204030204" pitchFamily="34" charset="0"/>
              <a:cs typeface="Calibri" panose="020F0502020204030204" pitchFamily="34" charset="0"/>
            </a:endParaRPr>
          </a:p>
          <a:p>
            <a:pPr marL="0" indent="0">
              <a:lnSpc>
                <a:spcPct val="150000"/>
              </a:lnSpc>
              <a:buNone/>
            </a:pPr>
            <a:r>
              <a:rPr lang="sv-SE" sz="1200" dirty="0">
                <a:latin typeface="Calibri" panose="020F0502020204030204" pitchFamily="34" charset="0"/>
                <a:cs typeface="Calibri" panose="020F0502020204030204" pitchFamily="34" charset="0"/>
              </a:rPr>
              <a:t>Anteckning: Förslag till nästa Forum var att vi tar upp Städning/ Gränsdragningslista, Förrådshantering och då hur vi plockar ur transportförpackning. Desinfektionsrummet.</a:t>
            </a:r>
          </a:p>
          <a:p>
            <a:pPr marL="0" indent="0">
              <a:lnSpc>
                <a:spcPct val="150000"/>
              </a:lnSpc>
              <a:buNone/>
            </a:pPr>
            <a:endParaRPr lang="sv-SE" sz="1200" dirty="0">
              <a:latin typeface="Calibri" panose="020F0502020204030204" pitchFamily="34" charset="0"/>
              <a:cs typeface="Calibri" panose="020F0502020204030204" pitchFamily="34" charset="0"/>
            </a:endParaRPr>
          </a:p>
          <a:p>
            <a:endParaRPr lang="sv-SE" dirty="0"/>
          </a:p>
        </p:txBody>
      </p:sp>
      <p:sp>
        <p:nvSpPr>
          <p:cNvPr id="3" name="Rubrik 2"/>
          <p:cNvSpPr>
            <a:spLocks noGrp="1"/>
          </p:cNvSpPr>
          <p:nvPr>
            <p:ph type="title"/>
          </p:nvPr>
        </p:nvSpPr>
        <p:spPr>
          <a:xfrm>
            <a:off x="845587" y="561057"/>
            <a:ext cx="7315199" cy="658415"/>
          </a:xfrm>
        </p:spPr>
        <p:txBody>
          <a:bodyPr/>
          <a:lstStyle/>
          <a:p>
            <a:pPr algn="ctr"/>
            <a:r>
              <a:rPr lang="sv-SE" dirty="0"/>
              <a:t>Forum framåt exempel på ämnen:</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16</a:t>
            </a:fld>
            <a:endParaRPr lang="sv-SE" dirty="0"/>
          </a:p>
        </p:txBody>
      </p:sp>
      <p:pic>
        <p:nvPicPr>
          <p:cNvPr id="5" name="Bildobjekt 4"/>
          <p:cNvPicPr/>
          <p:nvPr/>
        </p:nvPicPr>
        <p:blipFill rotWithShape="1">
          <a:blip r:embed="rId2"/>
          <a:srcRect l="39955" t="80364" r="50171" b="9251"/>
          <a:stretch/>
        </p:blipFill>
        <p:spPr bwMode="auto">
          <a:xfrm>
            <a:off x="6958274" y="4262417"/>
            <a:ext cx="1718786" cy="542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93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Varför har vi ett Forum?</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2</a:t>
            </a:fld>
            <a:endParaRPr lang="sv-SE" dirty="0"/>
          </a:p>
        </p:txBody>
      </p:sp>
      <p:sp>
        <p:nvSpPr>
          <p:cNvPr id="5" name="Rektangel 4"/>
          <p:cNvSpPr/>
          <p:nvPr/>
        </p:nvSpPr>
        <p:spPr>
          <a:xfrm>
            <a:off x="2033718" y="1707655"/>
            <a:ext cx="5022558" cy="2308324"/>
          </a:xfrm>
          <a:prstGeom prst="rect">
            <a:avLst/>
          </a:prstGeom>
        </p:spPr>
        <p:txBody>
          <a:bodyPr wrap="square">
            <a:spAutoFit/>
          </a:bodyPr>
          <a:lstStyle/>
          <a:p>
            <a:pPr marL="342900" indent="-342900">
              <a:buFont typeface="Arial" panose="020B0604020202020204" pitchFamily="34" charset="0"/>
              <a:buChar char="•"/>
            </a:pPr>
            <a:r>
              <a:rPr lang="sv-SE" dirty="0"/>
              <a:t>Möjlighet till kunskapsinhämtning och utbyte av erfarenheter.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Stödjande funktion. </a:t>
            </a:r>
          </a:p>
          <a:p>
            <a:endParaRPr lang="sv-SE" dirty="0"/>
          </a:p>
          <a:p>
            <a:pPr marL="342900" indent="-342900">
              <a:buFont typeface="Arial" panose="020B0604020202020204" pitchFamily="34" charset="0"/>
              <a:buChar char="•"/>
            </a:pPr>
            <a:r>
              <a:rPr lang="sv-SE" dirty="0"/>
              <a:t>Diskussion kring situationer som uppstått.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Kort information/utbildningstillfälle</a:t>
            </a:r>
          </a:p>
        </p:txBody>
      </p:sp>
      <p:pic>
        <p:nvPicPr>
          <p:cNvPr id="6" name="Bildobjekt 5"/>
          <p:cNvPicPr/>
          <p:nvPr/>
        </p:nvPicPr>
        <p:blipFill rotWithShape="1">
          <a:blip r:embed="rId2"/>
          <a:srcRect l="39955" t="80364" r="50171" b="9251"/>
          <a:stretch/>
        </p:blipFill>
        <p:spPr bwMode="auto">
          <a:xfrm>
            <a:off x="6958274" y="4262417"/>
            <a:ext cx="1718786" cy="542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581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000" y="735546"/>
            <a:ext cx="7574390" cy="582739"/>
          </a:xfrm>
        </p:spPr>
        <p:txBody>
          <a:bodyPr>
            <a:normAutofit fontScale="90000"/>
          </a:bodyPr>
          <a:lstStyle/>
          <a:p>
            <a:pPr algn="ctr"/>
            <a:br>
              <a:rPr lang="sv-SE" b="1" dirty="0"/>
            </a:br>
            <a:r>
              <a:rPr lang="sv-SE" b="1" dirty="0"/>
              <a:t>       </a:t>
            </a:r>
            <a:r>
              <a:rPr lang="sv-SE" sz="3300" b="1" dirty="0"/>
              <a:t>Smitta och smittspridning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77" y="4125064"/>
            <a:ext cx="1311689" cy="30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innehåll 2"/>
          <p:cNvSpPr>
            <a:spLocks noGrp="1"/>
          </p:cNvSpPr>
          <p:nvPr>
            <p:ph idx="1"/>
          </p:nvPr>
        </p:nvSpPr>
        <p:spPr>
          <a:xfrm>
            <a:off x="508000" y="1923678"/>
            <a:ext cx="7844420" cy="2607344"/>
          </a:xfrm>
        </p:spPr>
        <p:txBody>
          <a:bodyPr/>
          <a:lstStyle/>
          <a:p>
            <a:endParaRPr lang="sv-SE" dirty="0">
              <a:hlinkClick r:id="rId4"/>
            </a:endParaRPr>
          </a:p>
          <a:p>
            <a:endParaRPr lang="sv-SE" dirty="0">
              <a:hlinkClick r:id="rId4"/>
            </a:endParaRPr>
          </a:p>
          <a:p>
            <a:endParaRPr lang="sv-SE" dirty="0">
              <a:hlinkClick r:id="rId4"/>
            </a:endParaRPr>
          </a:p>
          <a:p>
            <a:endParaRPr lang="sv-SE" dirty="0">
              <a:hlinkClick r:id="rId4"/>
            </a:endParaRPr>
          </a:p>
          <a:p>
            <a:endParaRPr lang="sv-SE" dirty="0">
              <a:hlinkClick r:id="rId4"/>
            </a:endParaRPr>
          </a:p>
          <a:p>
            <a:endParaRPr lang="sv-SE" dirty="0">
              <a:hlinkClick r:id="rId4"/>
            </a:endParaRPr>
          </a:p>
          <a:p>
            <a:endParaRPr lang="sv-SE" dirty="0">
              <a:hlinkClick r:id="rId4"/>
            </a:endParaRPr>
          </a:p>
          <a:p>
            <a:pPr marL="0" indent="0" algn="ctr">
              <a:buNone/>
            </a:pPr>
            <a:r>
              <a:rPr lang="sv-SE" dirty="0">
                <a:hlinkClick r:id="rId4"/>
              </a:rPr>
              <a:t>Smitta och smittspridning - Smittvägar - YouTube</a:t>
            </a:r>
            <a:endParaRPr lang="sv-SE" dirty="0"/>
          </a:p>
        </p:txBody>
      </p:sp>
    </p:spTree>
    <p:extLst>
      <p:ext uri="{BB962C8B-B14F-4D97-AF65-F5344CB8AC3E}">
        <p14:creationId xmlns:p14="http://schemas.microsoft.com/office/powerpoint/2010/main" val="352675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7604" y="-1705682"/>
            <a:ext cx="7358366" cy="3194670"/>
          </a:xfrm>
        </p:spPr>
        <p:txBody>
          <a:bodyPr/>
          <a:lstStyle/>
          <a:p>
            <a:r>
              <a:rPr lang="sv-SE" dirty="0"/>
              <a:t>Vad är det för smitta vi har att göra med?</a:t>
            </a:r>
            <a:br>
              <a:rPr lang="sv-SE" dirty="0"/>
            </a:br>
            <a:br>
              <a:rPr lang="sv-SE" dirty="0"/>
            </a:br>
            <a:endParaRPr lang="sv-SE" dirty="0"/>
          </a:p>
        </p:txBody>
      </p:sp>
      <p:sp>
        <p:nvSpPr>
          <p:cNvPr id="3" name="Platshållare för innehåll 2"/>
          <p:cNvSpPr>
            <a:spLocks noGrp="1"/>
          </p:cNvSpPr>
          <p:nvPr>
            <p:ph idx="1"/>
          </p:nvPr>
        </p:nvSpPr>
        <p:spPr>
          <a:xfrm>
            <a:off x="508000" y="1346599"/>
            <a:ext cx="8438486" cy="3184424"/>
          </a:xfrm>
        </p:spPr>
        <p:txBody>
          <a:bodyPr>
            <a:normAutofit fontScale="70000" lnSpcReduction="20000"/>
          </a:bodyPr>
          <a:lstStyle/>
          <a:p>
            <a:pPr marL="0" indent="0">
              <a:buNone/>
            </a:pPr>
            <a:r>
              <a:rPr lang="sv-SE" sz="1500" dirty="0"/>
              <a:t>Är det en tarmsmitta?</a:t>
            </a:r>
          </a:p>
          <a:p>
            <a:pPr marL="0" indent="0">
              <a:buNone/>
            </a:pPr>
            <a:r>
              <a:rPr lang="sv-SE" sz="1500" dirty="0"/>
              <a:t>Är det en blodsmitta?</a:t>
            </a:r>
          </a:p>
          <a:p>
            <a:pPr marL="0" indent="0">
              <a:buNone/>
            </a:pPr>
            <a:r>
              <a:rPr lang="sv-SE" sz="1500" dirty="0"/>
              <a:t>Är det en luftburen smitta?</a:t>
            </a:r>
          </a:p>
          <a:p>
            <a:pPr marL="0" indent="0">
              <a:buNone/>
            </a:pPr>
            <a:r>
              <a:rPr lang="sv-SE" sz="1500" dirty="0"/>
              <a:t>Är det en luftvägssmitta?</a:t>
            </a:r>
          </a:p>
          <a:p>
            <a:pPr marL="0" indent="0">
              <a:buNone/>
            </a:pPr>
            <a:r>
              <a:rPr lang="sv-SE" sz="1500" dirty="0"/>
              <a:t>Är det en livsmedelssmitta?</a:t>
            </a:r>
          </a:p>
          <a:p>
            <a:pPr marL="0" indent="0">
              <a:buNone/>
            </a:pPr>
            <a:r>
              <a:rPr lang="sv-SE" sz="1500" dirty="0"/>
              <a:t>Är det en hudsmitta?</a:t>
            </a:r>
          </a:p>
          <a:p>
            <a:pPr marL="0" indent="0">
              <a:buNone/>
            </a:pPr>
            <a:endParaRPr lang="sv-SE" dirty="0"/>
          </a:p>
          <a:p>
            <a:pPr marL="0" indent="0">
              <a:buNone/>
            </a:pPr>
            <a:r>
              <a:rPr lang="sv-SE" sz="2400" dirty="0">
                <a:solidFill>
                  <a:schemeClr val="accent3"/>
                </a:solidFill>
              </a:rPr>
              <a:t>Typ av smitta styr handläggningen i ditt arbete</a:t>
            </a:r>
            <a:r>
              <a:rPr lang="sv-SE" sz="2400" dirty="0"/>
              <a:t>.</a:t>
            </a:r>
          </a:p>
          <a:p>
            <a:pPr marL="0" indent="0">
              <a:buNone/>
            </a:pPr>
            <a:r>
              <a:rPr lang="sv-SE" sz="900" dirty="0">
                <a:latin typeface="Calibri" panose="020F0502020204030204" pitchFamily="34" charset="0"/>
                <a:cs typeface="Calibri" panose="020F0502020204030204" pitchFamily="34" charset="0"/>
              </a:rPr>
              <a:t>Anteckning: Är det en livsmedels orsakad magsjuka. Ringa risk för smitta till övriga patienter såvida de inte ätit samma mat.</a:t>
            </a:r>
          </a:p>
          <a:p>
            <a:pPr marL="0" indent="0">
              <a:buNone/>
            </a:pPr>
            <a:r>
              <a:rPr lang="sv-SE" sz="900" dirty="0">
                <a:latin typeface="Calibri" panose="020F0502020204030204" pitchFamily="34" charset="0"/>
                <a:cs typeface="Calibri" panose="020F0502020204030204" pitchFamily="34" charset="0"/>
              </a:rPr>
              <a:t>Hudsmitta. Stor risk. Kan ”damma” hudflagor.</a:t>
            </a:r>
          </a:p>
          <a:p>
            <a:pPr marL="0" indent="0">
              <a:buNone/>
            </a:pPr>
            <a:r>
              <a:rPr lang="sv-SE" sz="900" dirty="0">
                <a:latin typeface="Calibri" panose="020F0502020204030204" pitchFamily="34" charset="0"/>
                <a:cs typeface="Calibri" panose="020F0502020204030204" pitchFamily="34" charset="0"/>
              </a:rPr>
              <a:t>Äkta tarmsmitta= väldigt smittsam. Kontakt och Indirekt kontaktsmitta. Städning viktigt.</a:t>
            </a:r>
          </a:p>
          <a:p>
            <a:pPr marL="0" indent="0">
              <a:buNone/>
            </a:pPr>
            <a:r>
              <a:rPr lang="sv-SE" sz="900" dirty="0">
                <a:solidFill>
                  <a:schemeClr val="tx1"/>
                </a:solidFill>
                <a:latin typeface="Calibri" panose="020F0502020204030204" pitchFamily="34" charset="0"/>
                <a:cs typeface="Calibri" panose="020F0502020204030204" pitchFamily="34" charset="0"/>
              </a:rPr>
              <a:t> -Vid vård av svårt sjuka patienter - intensivvård och vid behandling med högflödesbehandling O2 - kan andningsskydd bäras kontinuerligt på grund av risk för frekvent generering av smittsam aerosol.</a:t>
            </a:r>
          </a:p>
          <a:p>
            <a:pPr marL="0" indent="0">
              <a:buNone/>
            </a:pPr>
            <a:endParaRPr lang="sv-SE" sz="900" dirty="0"/>
          </a:p>
          <a:p>
            <a:pPr marL="0" indent="0">
              <a:buNone/>
            </a:pPr>
            <a:endParaRPr lang="sv-SE" sz="2400" dirty="0"/>
          </a:p>
          <a:p>
            <a:pPr marL="0" indent="0">
              <a:buNone/>
            </a:pPr>
            <a:endParaRPr lang="sv-SE" dirty="0"/>
          </a:p>
        </p:txBody>
      </p:sp>
      <p:sp>
        <p:nvSpPr>
          <p:cNvPr id="4" name="Platshållare för bildnummer 3"/>
          <p:cNvSpPr>
            <a:spLocks noGrp="1"/>
          </p:cNvSpPr>
          <p:nvPr>
            <p:ph type="sldNum" sz="quarter" idx="12"/>
          </p:nvPr>
        </p:nvSpPr>
        <p:spPr/>
        <p:txBody>
          <a:bodyPr/>
          <a:lstStyle/>
          <a:p>
            <a:fld id="{77247564-E29A-4039-A521-FA633551344B}" type="slidenum">
              <a:rPr lang="sv-SE" smtClean="0"/>
              <a:pPr/>
              <a:t>4</a:t>
            </a:fld>
            <a:endParaRPr lang="sv-SE" dirty="0"/>
          </a:p>
        </p:txBody>
      </p:sp>
      <p:sp>
        <p:nvSpPr>
          <p:cNvPr id="5" name="AutoShape 2" descr="Idéer Logga Idé Illustration Inspiration Med Tänkande Streckfigur Person Man  Orange Frågetecknet 3d Utropstecken Och Glödlampa-foton och fler bilder på  Arbeta - iStock"/>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p>
        </p:txBody>
      </p:sp>
      <p:sp>
        <p:nvSpPr>
          <p:cNvPr id="6" name="AutoShape 4" descr="Idéer Logga Idé Illustration Inspiration Med Tänkande Streckfigur Person Man  Orange Frågetecknet 3d Utropstecken Och Glödlampa-foton och fler bilder på  Arbeta - iStock"/>
          <p:cNvSpPr>
            <a:spLocks noChangeAspect="1" noChangeArrowheads="1"/>
          </p:cNvSpPr>
          <p:nvPr/>
        </p:nvSpPr>
        <p:spPr bwMode="auto">
          <a:xfrm>
            <a:off x="2789802" y="150614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p>
        </p:txBody>
      </p:sp>
      <p:pic>
        <p:nvPicPr>
          <p:cNvPr id="8" name="Bildobjekt 7"/>
          <p:cNvPicPr>
            <a:picLocks noChangeAspect="1"/>
          </p:cNvPicPr>
          <p:nvPr/>
        </p:nvPicPr>
        <p:blipFill>
          <a:blip r:embed="rId3"/>
          <a:stretch>
            <a:fillRect/>
          </a:stretch>
        </p:blipFill>
        <p:spPr>
          <a:xfrm>
            <a:off x="4727243" y="704732"/>
            <a:ext cx="2120831" cy="2305272"/>
          </a:xfrm>
          <a:prstGeom prst="rect">
            <a:avLst/>
          </a:prstGeom>
        </p:spPr>
      </p:pic>
    </p:spTree>
    <p:extLst>
      <p:ext uri="{BB962C8B-B14F-4D97-AF65-F5344CB8AC3E}">
        <p14:creationId xmlns:p14="http://schemas.microsoft.com/office/powerpoint/2010/main" val="125109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Smittor</a:t>
            </a:r>
          </a:p>
        </p:txBody>
      </p:sp>
      <p:sp>
        <p:nvSpPr>
          <p:cNvPr id="3" name="Platshållare för innehåll 2"/>
          <p:cNvSpPr>
            <a:spLocks noGrp="1"/>
          </p:cNvSpPr>
          <p:nvPr>
            <p:ph idx="1"/>
          </p:nvPr>
        </p:nvSpPr>
        <p:spPr>
          <a:xfrm>
            <a:off x="508001" y="1221600"/>
            <a:ext cx="6447501" cy="2700300"/>
          </a:xfrm>
        </p:spPr>
        <p:txBody>
          <a:bodyPr>
            <a:noAutofit/>
          </a:bodyPr>
          <a:lstStyle/>
          <a:p>
            <a:r>
              <a:rPr lang="sv-SE" b="1" dirty="0"/>
              <a:t>Multiresistenta bakterier ex. MRSA, ESBL, VRE, MRG</a:t>
            </a:r>
          </a:p>
          <a:p>
            <a:r>
              <a:rPr lang="sv-SE" b="1" dirty="0"/>
              <a:t>Droppsmitta ex. Kräksjuka, Influensa, covid-19</a:t>
            </a:r>
          </a:p>
          <a:p>
            <a:r>
              <a:rPr lang="sv-SE" b="1" dirty="0"/>
              <a:t>Mag-tarmsmitta ex. Clostridium, Salmonella, Kräksjuka</a:t>
            </a:r>
          </a:p>
          <a:p>
            <a:r>
              <a:rPr lang="sv-SE" b="1" dirty="0"/>
              <a:t>Livsmedelsburen smitta ex. </a:t>
            </a:r>
            <a:r>
              <a:rPr lang="sv-SE" b="1" dirty="0" err="1"/>
              <a:t>Cryptosporidium</a:t>
            </a:r>
            <a:r>
              <a:rPr lang="sv-SE" b="1" dirty="0"/>
              <a:t>, Hepatit A</a:t>
            </a:r>
          </a:p>
          <a:p>
            <a:r>
              <a:rPr lang="sv-SE" b="1" dirty="0"/>
              <a:t>Blodsmitta ex. Hepatit B-C, HIV</a:t>
            </a:r>
          </a:p>
          <a:p>
            <a:r>
              <a:rPr lang="sv-SE" b="1" dirty="0"/>
              <a:t>Luftburen smitta ex. Lungtuberkulos, Mässling</a:t>
            </a:r>
          </a:p>
          <a:p>
            <a:r>
              <a:rPr lang="sv-SE" b="1" dirty="0"/>
              <a:t>Vektorsmitta ex. TBE, Borrelia, Harpest</a:t>
            </a:r>
          </a:p>
          <a:p>
            <a:pPr marL="0" indent="0">
              <a:buNone/>
            </a:pPr>
            <a:endParaRPr lang="sv-SE" dirty="0"/>
          </a:p>
          <a:p>
            <a:pPr marL="0" indent="0">
              <a:buNone/>
            </a:pPr>
            <a:endParaRPr lang="sv-SE" dirty="0"/>
          </a:p>
          <a:p>
            <a:pPr marL="0" indent="0">
              <a:buNone/>
            </a:pPr>
            <a:r>
              <a:rPr lang="sv-SE" sz="825" dirty="0">
                <a:latin typeface="Calibri" panose="020F0502020204030204" pitchFamily="34" charset="0"/>
                <a:cs typeface="Calibri" panose="020F0502020204030204" pitchFamily="34" charset="0"/>
              </a:rPr>
              <a:t>Anteckning: Översikt över de vanligast förekommande smittorna inom sjukvården. Hänvisning till rutindokumenten.</a:t>
            </a:r>
          </a:p>
          <a:p>
            <a:pPr marL="0" indent="0" defTabSz="557213" eaLnBrk="0" hangingPunct="0">
              <a:spcBef>
                <a:spcPct val="30000"/>
              </a:spcBef>
              <a:buClrTx/>
              <a:buNone/>
              <a:defRPr/>
            </a:pPr>
            <a:r>
              <a:rPr lang="sv-SE" sz="825" dirty="0">
                <a:latin typeface="Calibri" panose="020F0502020204030204" pitchFamily="34" charset="0"/>
                <a:cs typeface="Calibri" panose="020F0502020204030204" pitchFamily="34" charset="0"/>
              </a:rPr>
              <a:t>Handläggningsrutinerna för alla smittor finns på Vårdhygiens hemsida, under Hygienrutiner A-Ö.</a:t>
            </a:r>
          </a:p>
          <a:p>
            <a:pPr marL="0" indent="0">
              <a:buNone/>
            </a:pPr>
            <a:r>
              <a:rPr lang="sv-SE" sz="825" dirty="0">
                <a:latin typeface="Calibri" panose="020F0502020204030204" pitchFamily="34" charset="0"/>
                <a:cs typeface="Calibri" panose="020F0502020204030204" pitchFamily="34" charset="0"/>
              </a:rPr>
              <a:t>Diskussion : Salmonella kontra kräksjuka..  Smittspridning</a:t>
            </a:r>
          </a:p>
          <a:p>
            <a:pPr marL="0" indent="0">
              <a:buNone/>
            </a:pPr>
            <a:r>
              <a:rPr lang="sv-SE" sz="825" dirty="0">
                <a:latin typeface="Calibri" panose="020F0502020204030204" pitchFamily="34" charset="0"/>
                <a:cs typeface="Calibri" panose="020F0502020204030204" pitchFamily="34" charset="0"/>
              </a:rPr>
              <a:t>HIV kontra Hepatit B. Hepatit B mest smittsam.</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702" y="1329612"/>
            <a:ext cx="1242138" cy="96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2193708"/>
            <a:ext cx="659492" cy="97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81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656160" y="195263"/>
            <a:ext cx="5829300" cy="857250"/>
          </a:xfrm>
          <a:prstGeom prst="rect">
            <a:avLst/>
          </a:prstGeom>
        </p:spPr>
        <p:txBody>
          <a:bodyPr vert="horz" lIns="69056" tIns="34529" rIns="69056" bIns="34529" rtlCol="0" anchor="t">
            <a:normAutofit/>
          </a:bodyPr>
          <a:lstStyle/>
          <a:p>
            <a:pPr eaLnBrk="1" hangingPunct="1"/>
            <a:r>
              <a:rPr lang="sv-SE" altLang="sv-SE" sz="3000"/>
              <a:t>Smittspridning eller inte beror på:</a:t>
            </a:r>
          </a:p>
        </p:txBody>
      </p:sp>
      <p:sp>
        <p:nvSpPr>
          <p:cNvPr id="3075" name="Rectangle 3"/>
          <p:cNvSpPr>
            <a:spLocks noGrp="1" noChangeArrowheads="1"/>
          </p:cNvSpPr>
          <p:nvPr>
            <p:ph type="body" idx="4294967295"/>
          </p:nvPr>
        </p:nvSpPr>
        <p:spPr>
          <a:xfrm>
            <a:off x="1169622" y="1088709"/>
            <a:ext cx="5785880" cy="2995210"/>
          </a:xfrm>
          <a:prstGeom prst="rect">
            <a:avLst/>
          </a:prstGeom>
        </p:spPr>
        <p:txBody>
          <a:bodyPr vert="horz" lIns="69056" tIns="34529" rIns="69056" bIns="34529" rtlCol="0">
            <a:normAutofit/>
          </a:bodyPr>
          <a:lstStyle/>
          <a:p>
            <a:pPr defTabSz="571500"/>
            <a:r>
              <a:rPr lang="sv-SE" altLang="sv-SE" sz="2475" dirty="0"/>
              <a:t>Smittämne</a:t>
            </a:r>
          </a:p>
          <a:p>
            <a:pPr defTabSz="571500"/>
            <a:r>
              <a:rPr lang="sv-SE" altLang="sv-SE" sz="2475" dirty="0"/>
              <a:t>Smittväg</a:t>
            </a:r>
          </a:p>
          <a:p>
            <a:pPr defTabSz="571500"/>
            <a:r>
              <a:rPr lang="sv-SE" altLang="sv-SE" sz="2475" dirty="0"/>
              <a:t>Individ</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855" y="4617936"/>
            <a:ext cx="1328448" cy="3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Bildobjekt 1"/>
          <p:cNvPicPr>
            <a:picLocks noChangeAspect="1"/>
          </p:cNvPicPr>
          <p:nvPr/>
        </p:nvPicPr>
        <p:blipFill>
          <a:blip r:embed="rId4"/>
          <a:stretch>
            <a:fillRect/>
          </a:stretch>
        </p:blipFill>
        <p:spPr>
          <a:xfrm>
            <a:off x="4680012" y="1088708"/>
            <a:ext cx="1836204" cy="2376264"/>
          </a:xfrm>
          <a:prstGeom prst="rect">
            <a:avLst/>
          </a:prstGeom>
        </p:spPr>
      </p:pic>
      <p:sp>
        <p:nvSpPr>
          <p:cNvPr id="3" name="Rektangel 2"/>
          <p:cNvSpPr/>
          <p:nvPr/>
        </p:nvSpPr>
        <p:spPr>
          <a:xfrm>
            <a:off x="638817" y="3420966"/>
            <a:ext cx="4572000" cy="1361911"/>
          </a:xfrm>
          <a:prstGeom prst="rect">
            <a:avLst/>
          </a:prstGeom>
        </p:spPr>
        <p:txBody>
          <a:bodyPr>
            <a:spAutoFit/>
          </a:bodyPr>
          <a:lstStyle/>
          <a:p>
            <a:r>
              <a:rPr lang="sv-SE" sz="825" dirty="0">
                <a:latin typeface="Calibri" panose="020F0502020204030204" pitchFamily="34" charset="0"/>
                <a:cs typeface="Calibri" panose="020F0502020204030204" pitchFamily="34" charset="0"/>
              </a:rPr>
              <a:t>Anteckning: Det som behövs för att sprida smitta:</a:t>
            </a:r>
          </a:p>
          <a:p>
            <a:endParaRPr lang="sv-SE" sz="825" dirty="0">
              <a:latin typeface="Calibri" panose="020F0502020204030204" pitchFamily="34" charset="0"/>
              <a:cs typeface="Calibri" panose="020F0502020204030204" pitchFamily="34" charset="0"/>
            </a:endParaRPr>
          </a:p>
          <a:p>
            <a:r>
              <a:rPr lang="sv-SE" sz="825" b="1" dirty="0">
                <a:latin typeface="Calibri" panose="020F0502020204030204" pitchFamily="34" charset="0"/>
                <a:cs typeface="Calibri" panose="020F0502020204030204" pitchFamily="34" charset="0"/>
              </a:rPr>
              <a:t>Smittämnet: </a:t>
            </a:r>
            <a:r>
              <a:rPr lang="sv-SE" sz="825" dirty="0" err="1">
                <a:latin typeface="Calibri" panose="020F0502020204030204" pitchFamily="34" charset="0"/>
                <a:cs typeface="Calibri" panose="020F0502020204030204" pitchFamily="34" charset="0"/>
              </a:rPr>
              <a:t>Microber</a:t>
            </a:r>
            <a:r>
              <a:rPr lang="sv-SE" sz="825" dirty="0">
                <a:latin typeface="Calibri" panose="020F0502020204030204" pitchFamily="34" charset="0"/>
                <a:cs typeface="Calibri" panose="020F0502020204030204" pitchFamily="34" charset="0"/>
              </a:rPr>
              <a:t>, virus, bakterier och svampar. Hur virulent dessa är i smittsituationen.</a:t>
            </a:r>
          </a:p>
          <a:p>
            <a:r>
              <a:rPr lang="sv-SE" sz="825" b="1" dirty="0">
                <a:latin typeface="Calibri" panose="020F0502020204030204" pitchFamily="34" charset="0"/>
                <a:cs typeface="Calibri" panose="020F0502020204030204" pitchFamily="34" charset="0"/>
              </a:rPr>
              <a:t>Smittväg:</a:t>
            </a:r>
            <a:r>
              <a:rPr lang="sv-SE" sz="825" dirty="0">
                <a:latin typeface="Calibri" panose="020F0502020204030204" pitchFamily="34" charset="0"/>
                <a:cs typeface="Calibri" panose="020F0502020204030204" pitchFamily="34" charset="0"/>
              </a:rPr>
              <a:t> Smittan måste på något sätt nå individen komma in i kroppen via sår, slemhinnor, blod. Gnuggar ögonen, stänk från kroppsvätskor i sår, slemhinnor. Eller via munnen man tuggar i sig dem. Smittämnen som ingår i den normala hudfloran hos friska individer kan orsaka infektioner hos patient med nedsatt immunförsvar.</a:t>
            </a:r>
          </a:p>
          <a:p>
            <a:r>
              <a:rPr lang="sv-SE" sz="825" b="1" dirty="0">
                <a:latin typeface="Calibri" panose="020F0502020204030204" pitchFamily="34" charset="0"/>
                <a:cs typeface="Calibri" panose="020F0502020204030204" pitchFamily="34" charset="0"/>
              </a:rPr>
              <a:t>Individen:</a:t>
            </a:r>
            <a:r>
              <a:rPr lang="sv-SE" sz="825" dirty="0">
                <a:latin typeface="Calibri" panose="020F0502020204030204" pitchFamily="34" charset="0"/>
                <a:cs typeface="Calibri" panose="020F0502020204030204" pitchFamily="34" charset="0"/>
              </a:rPr>
              <a:t> Hur mottaglig individen är, resistent. På sjukhus/SÄBO många patienter med mycket nedsatt immunförsvar. </a:t>
            </a:r>
          </a:p>
          <a:p>
            <a:r>
              <a:rPr lang="sv-SE" sz="825" b="1" dirty="0">
                <a:latin typeface="Calibri" panose="020F0502020204030204" pitchFamily="34" charset="0"/>
                <a:cs typeface="Calibri" panose="020F0502020204030204" pitchFamily="34" charset="0"/>
              </a:rPr>
              <a:t>Känner jag som individ till ämnet /smittvägen vet jag också hur jag ska bryta smittvägen.</a:t>
            </a:r>
          </a:p>
        </p:txBody>
      </p:sp>
    </p:spTree>
    <p:extLst>
      <p:ext uri="{BB962C8B-B14F-4D97-AF65-F5344CB8AC3E}">
        <p14:creationId xmlns:p14="http://schemas.microsoft.com/office/powerpoint/2010/main" val="250771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sv-SE" altLang="sv-SE" sz="3600" dirty="0"/>
              <a:t>Individen</a:t>
            </a:r>
          </a:p>
        </p:txBody>
      </p:sp>
      <p:sp>
        <p:nvSpPr>
          <p:cNvPr id="4099" name="Rectangle 3"/>
          <p:cNvSpPr>
            <a:spLocks noGrp="1" noChangeArrowheads="1"/>
          </p:cNvSpPr>
          <p:nvPr>
            <p:ph type="body" sz="half" idx="1"/>
          </p:nvPr>
        </p:nvSpPr>
        <p:spPr>
          <a:xfrm>
            <a:off x="1007604" y="1221600"/>
            <a:ext cx="4698522" cy="3609324"/>
          </a:xfrm>
        </p:spPr>
        <p:txBody>
          <a:bodyPr>
            <a:normAutofit fontScale="62500" lnSpcReduction="20000"/>
          </a:bodyPr>
          <a:lstStyle/>
          <a:p>
            <a:pPr eaLnBrk="1" hangingPunct="1"/>
            <a:endParaRPr lang="sv-SE" altLang="sv-SE" b="1" dirty="0"/>
          </a:p>
          <a:p>
            <a:pPr eaLnBrk="1" hangingPunct="1"/>
            <a:r>
              <a:rPr lang="sv-SE" altLang="sv-SE" b="1" dirty="0"/>
              <a:t>Smittdos</a:t>
            </a:r>
            <a:r>
              <a:rPr lang="sv-SE" altLang="sv-SE" dirty="0"/>
              <a:t> - den mängd mikroorganismer mottagaren utsätts för</a:t>
            </a:r>
          </a:p>
          <a:p>
            <a:pPr eaLnBrk="1" hangingPunct="1"/>
            <a:r>
              <a:rPr lang="sv-SE" altLang="sv-SE" b="1" dirty="0"/>
              <a:t>Infektionsdos</a:t>
            </a:r>
            <a:r>
              <a:rPr lang="sv-SE" altLang="sv-SE" dirty="0"/>
              <a:t> - den mängd mikroorganismer som behövs för att infektion ska uppstå; varierar med individens mottaglighet och smittämnets art</a:t>
            </a:r>
          </a:p>
          <a:p>
            <a:pPr eaLnBrk="1" hangingPunct="1"/>
            <a:r>
              <a:rPr lang="sv-SE" altLang="sv-SE" b="1" dirty="0"/>
              <a:t>Infektionskänslighet</a:t>
            </a:r>
            <a:r>
              <a:rPr lang="sv-SE" altLang="sv-SE" i="1" dirty="0"/>
              <a:t> - </a:t>
            </a:r>
            <a:r>
              <a:rPr lang="sv-SE" altLang="sv-SE" dirty="0"/>
              <a:t>Individens motståndskraft, äldre person, neonatal, nedsatt immunförsvar, antibiotikabehandling.</a:t>
            </a:r>
          </a:p>
          <a:p>
            <a:pPr eaLnBrk="1" hangingPunct="1"/>
            <a:endParaRPr lang="sv-SE" altLang="sv-SE" dirty="0"/>
          </a:p>
          <a:p>
            <a:pPr eaLnBrk="1" hangingPunct="1"/>
            <a:endParaRPr lang="sv-SE" altLang="sv-SE" dirty="0"/>
          </a:p>
          <a:p>
            <a:pPr eaLnBrk="1" hangingPunct="1"/>
            <a:endParaRPr lang="sv-SE" altLang="sv-SE" dirty="0"/>
          </a:p>
          <a:p>
            <a:pPr marL="0" indent="0">
              <a:buNone/>
            </a:pPr>
            <a:r>
              <a:rPr lang="sv-SE" altLang="sv-SE" sz="975" dirty="0">
                <a:latin typeface="Calibri" panose="020F0502020204030204" pitchFamily="34" charset="0"/>
                <a:cs typeface="Calibri" panose="020F0502020204030204" pitchFamily="34" charset="0"/>
              </a:rPr>
              <a:t>Anteckning: Infektionsrisken varierar med typen av vård och är störst inom IVA, brännskadevård, transplantation och onkologi/hematologi.</a:t>
            </a:r>
            <a:endParaRPr lang="sv-SE" altLang="sv-SE" sz="975" b="1" dirty="0">
              <a:latin typeface="Calibri" panose="020F0502020204030204" pitchFamily="34" charset="0"/>
              <a:cs typeface="Calibri" panose="020F0502020204030204" pitchFamily="34" charset="0"/>
            </a:endParaRPr>
          </a:p>
          <a:p>
            <a:pPr marL="0" indent="0">
              <a:buNone/>
            </a:pPr>
            <a:r>
              <a:rPr lang="sv-SE" altLang="sv-SE" sz="975" b="1" dirty="0">
                <a:latin typeface="Calibri" panose="020F0502020204030204" pitchFamily="34" charset="0"/>
                <a:cs typeface="Calibri" panose="020F0502020204030204" pitchFamily="34" charset="0"/>
              </a:rPr>
              <a:t>Inf-dos; </a:t>
            </a:r>
            <a:r>
              <a:rPr lang="sv-SE" altLang="sv-SE" sz="975" dirty="0">
                <a:latin typeface="Calibri" panose="020F0502020204030204" pitchFamily="34" charset="0"/>
                <a:cs typeface="Calibri" panose="020F0502020204030204" pitchFamily="34" charset="0"/>
              </a:rPr>
              <a:t>det är givet att denna är lägre ju mer virulent </a:t>
            </a:r>
            <a:r>
              <a:rPr lang="sv-SE" altLang="sv-SE" sz="975" dirty="0" err="1">
                <a:latin typeface="Calibri" panose="020F0502020204030204" pitchFamily="34" charset="0"/>
                <a:cs typeface="Calibri" panose="020F0502020204030204" pitchFamily="34" charset="0"/>
              </a:rPr>
              <a:t>mikroorg</a:t>
            </a:r>
            <a:r>
              <a:rPr lang="sv-SE" altLang="sv-SE" sz="975" dirty="0">
                <a:latin typeface="Calibri" panose="020F0502020204030204" pitchFamily="34" charset="0"/>
                <a:cs typeface="Calibri" panose="020F0502020204030204" pitchFamily="34" charset="0"/>
              </a:rPr>
              <a:t>. är ex. Smittkoppsvirus  fodras endast några enstaka viruspartiklar kontra för en del salmonellaarter då det erfordras åtskilliga miljoner bakterier</a:t>
            </a:r>
          </a:p>
          <a:p>
            <a:pPr marL="0" indent="0">
              <a:buNone/>
            </a:pPr>
            <a:r>
              <a:rPr lang="sv-SE" altLang="sv-SE" sz="975" b="1" dirty="0">
                <a:latin typeface="Calibri" panose="020F0502020204030204" pitchFamily="34" charset="0"/>
                <a:cs typeface="Calibri" panose="020F0502020204030204" pitchFamily="34" charset="0"/>
              </a:rPr>
              <a:t>Immunförsvar/Infektionskänslighet</a:t>
            </a:r>
            <a:r>
              <a:rPr lang="sv-SE" altLang="sv-SE" sz="975" dirty="0">
                <a:latin typeface="Calibri" panose="020F0502020204030204" pitchFamily="34" charset="0"/>
                <a:cs typeface="Calibri" panose="020F0502020204030204" pitchFamily="34" charset="0"/>
              </a:rPr>
              <a:t> – avgörande för om en mikroorganism skall förorsaka </a:t>
            </a:r>
            <a:r>
              <a:rPr lang="sv-SE" altLang="sv-SE" sz="975" dirty="0" err="1">
                <a:latin typeface="Calibri" panose="020F0502020204030204" pitchFamily="34" charset="0"/>
                <a:cs typeface="Calibri" panose="020F0502020204030204" pitchFamily="34" charset="0"/>
              </a:rPr>
              <a:t>sjkd</a:t>
            </a:r>
            <a:r>
              <a:rPr lang="sv-SE" altLang="sv-SE" sz="975" dirty="0">
                <a:latin typeface="Calibri" panose="020F0502020204030204" pitchFamily="34" charset="0"/>
                <a:cs typeface="Calibri" panose="020F0502020204030204" pitchFamily="34" charset="0"/>
              </a:rPr>
              <a:t> hos en viss individ, ju bättre immunförsvar  desto svårare för mikroorganism att bryta igenom – ofta fodras det då högre inf. doser. Å andra sidan innebär en sänkt motståndskraft att hen lättare blir offer.</a:t>
            </a:r>
          </a:p>
          <a:p>
            <a:pPr marL="0" indent="0">
              <a:buNone/>
            </a:pPr>
            <a:r>
              <a:rPr lang="sv-SE" altLang="sv-SE" sz="975" dirty="0">
                <a:latin typeface="Calibri" panose="020F0502020204030204" pitchFamily="34" charset="0"/>
                <a:cs typeface="Calibri" panose="020F0502020204030204" pitchFamily="34" charset="0"/>
              </a:rPr>
              <a:t>Resistens också hos bakterier mot viss antibiotika – utbyte av resistens bakterier emellan! Promiskuösa, tvekar inte att ha sex och byta resistens mönster med varann – en MRSA har tveklöst sex med en VRE och förvärvar då ännu mer komplex resistens. </a:t>
            </a:r>
          </a:p>
          <a:p>
            <a:endParaRPr lang="sv-SE" altLang="sv-SE" sz="975" dirty="0">
              <a:latin typeface="Calibri" panose="020F0502020204030204" pitchFamily="34" charset="0"/>
              <a:cs typeface="Calibri" panose="020F0502020204030204" pitchFamily="34" charset="0"/>
            </a:endParaRPr>
          </a:p>
          <a:p>
            <a:pPr eaLnBrk="1" hangingPunct="1">
              <a:buFontTx/>
              <a:buNone/>
            </a:pPr>
            <a:endParaRPr lang="sv-SE" altLang="sv-SE" sz="1875"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552" y="4830924"/>
            <a:ext cx="1328448" cy="3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Bildobjekt 1"/>
          <p:cNvPicPr>
            <a:picLocks noChangeAspect="1"/>
          </p:cNvPicPr>
          <p:nvPr/>
        </p:nvPicPr>
        <p:blipFill>
          <a:blip r:embed="rId4"/>
          <a:stretch>
            <a:fillRect/>
          </a:stretch>
        </p:blipFill>
        <p:spPr>
          <a:xfrm>
            <a:off x="5544109" y="1545636"/>
            <a:ext cx="1890210" cy="2214246"/>
          </a:xfrm>
          <a:prstGeom prst="rect">
            <a:avLst/>
          </a:prstGeom>
        </p:spPr>
      </p:pic>
    </p:spTree>
    <p:extLst>
      <p:ext uri="{BB962C8B-B14F-4D97-AF65-F5344CB8AC3E}">
        <p14:creationId xmlns:p14="http://schemas.microsoft.com/office/powerpoint/2010/main" val="49911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000" y="457200"/>
            <a:ext cx="8006438" cy="990600"/>
          </a:xfrm>
        </p:spPr>
        <p:txBody>
          <a:bodyPr/>
          <a:lstStyle/>
          <a:p>
            <a:pPr algn="ctr"/>
            <a:r>
              <a:rPr lang="sv-SE" dirty="0"/>
              <a:t>Riskfaktorer för smittspridning hos individen</a:t>
            </a:r>
          </a:p>
        </p:txBody>
      </p:sp>
      <p:sp>
        <p:nvSpPr>
          <p:cNvPr id="3" name="Platshållare för innehåll 2"/>
          <p:cNvSpPr>
            <a:spLocks noGrp="1"/>
          </p:cNvSpPr>
          <p:nvPr>
            <p:ph sz="half" idx="1"/>
          </p:nvPr>
        </p:nvSpPr>
        <p:spPr>
          <a:xfrm>
            <a:off x="338746" y="1447801"/>
            <a:ext cx="3369159" cy="3500213"/>
          </a:xfrm>
        </p:spPr>
        <p:txBody>
          <a:bodyPr>
            <a:normAutofit fontScale="92500" lnSpcReduction="20000"/>
          </a:bodyPr>
          <a:lstStyle/>
          <a:p>
            <a:pPr marL="0" indent="0" algn="ctr">
              <a:buNone/>
            </a:pPr>
            <a:endParaRPr lang="sv-SE" sz="1500" dirty="0"/>
          </a:p>
          <a:p>
            <a:r>
              <a:rPr lang="sv-SE" sz="1500" dirty="0"/>
              <a:t>Kognitiv svikt. Bristande förmåga att förstå och efterleva hygieninstruktioner</a:t>
            </a:r>
          </a:p>
          <a:p>
            <a:endParaRPr lang="sv-SE" sz="1500" dirty="0"/>
          </a:p>
          <a:p>
            <a:r>
              <a:rPr lang="sv-SE" sz="1500" dirty="0"/>
              <a:t> Diarré</a:t>
            </a:r>
          </a:p>
          <a:p>
            <a:endParaRPr lang="sv-SE" sz="1500" dirty="0"/>
          </a:p>
          <a:p>
            <a:r>
              <a:rPr lang="sv-SE" sz="1500" dirty="0" err="1"/>
              <a:t>Faeces</a:t>
            </a:r>
            <a:r>
              <a:rPr lang="sv-SE" sz="1500" dirty="0"/>
              <a:t>- eller urininkontinens</a:t>
            </a:r>
          </a:p>
          <a:p>
            <a:pPr marL="0" indent="0">
              <a:buNone/>
            </a:pPr>
            <a:endParaRPr lang="sv-SE" sz="1500" dirty="0"/>
          </a:p>
          <a:p>
            <a:r>
              <a:rPr lang="sv-SE" sz="1500" dirty="0"/>
              <a:t>KAD/RIK</a:t>
            </a:r>
          </a:p>
        </p:txBody>
      </p:sp>
      <p:sp>
        <p:nvSpPr>
          <p:cNvPr id="4" name="Platshållare för innehåll 3"/>
          <p:cNvSpPr>
            <a:spLocks noGrp="1"/>
          </p:cNvSpPr>
          <p:nvPr>
            <p:ph sz="half" idx="2"/>
          </p:nvPr>
        </p:nvSpPr>
        <p:spPr>
          <a:xfrm>
            <a:off x="5227310" y="1447801"/>
            <a:ext cx="3456384" cy="3083222"/>
          </a:xfrm>
        </p:spPr>
        <p:txBody>
          <a:bodyPr>
            <a:normAutofit fontScale="92500" lnSpcReduction="20000"/>
          </a:bodyPr>
          <a:lstStyle/>
          <a:p>
            <a:pPr marL="0" indent="0" algn="ctr">
              <a:buNone/>
            </a:pPr>
            <a:endParaRPr lang="sv-SE" sz="1500" dirty="0"/>
          </a:p>
          <a:p>
            <a:r>
              <a:rPr lang="sv-SE" sz="1500" dirty="0"/>
              <a:t>Sår, bölder, abscesser.</a:t>
            </a:r>
          </a:p>
          <a:p>
            <a:pPr marL="0" indent="0">
              <a:buNone/>
            </a:pPr>
            <a:endParaRPr lang="sv-SE" sz="1500" dirty="0"/>
          </a:p>
          <a:p>
            <a:r>
              <a:rPr lang="sv-SE" sz="1500" dirty="0"/>
              <a:t>Eksem, psoriasis och andra hudskador</a:t>
            </a:r>
          </a:p>
          <a:p>
            <a:endParaRPr lang="sv-SE" sz="1500" dirty="0"/>
          </a:p>
          <a:p>
            <a:r>
              <a:rPr lang="sv-SE" sz="1500" dirty="0"/>
              <a:t>Omläggningskrävande sår</a:t>
            </a:r>
          </a:p>
          <a:p>
            <a:pPr marL="0" indent="0">
              <a:buNone/>
            </a:pPr>
            <a:endParaRPr lang="sv-SE" sz="1500" dirty="0"/>
          </a:p>
          <a:p>
            <a:r>
              <a:rPr lang="sv-SE" sz="1500" dirty="0"/>
              <a:t>Dränage, konstgjorda kroppsöppningar</a:t>
            </a:r>
          </a:p>
          <a:p>
            <a:endParaRPr lang="sv-SE" sz="1500" dirty="0"/>
          </a:p>
        </p:txBody>
      </p:sp>
      <p:sp>
        <p:nvSpPr>
          <p:cNvPr id="5" name="Platshållare för bildnummer 4"/>
          <p:cNvSpPr>
            <a:spLocks noGrp="1"/>
          </p:cNvSpPr>
          <p:nvPr>
            <p:ph type="sldNum" sz="quarter" idx="12"/>
          </p:nvPr>
        </p:nvSpPr>
        <p:spPr/>
        <p:txBody>
          <a:bodyPr/>
          <a:lstStyle/>
          <a:p>
            <a:fld id="{77247564-E29A-4039-A521-FA633551344B}" type="slidenum">
              <a:rPr lang="sv-SE" smtClean="0"/>
              <a:pPr/>
              <a:t>8</a:t>
            </a:fld>
            <a:endParaRPr lang="sv-SE" dirty="0"/>
          </a:p>
        </p:txBody>
      </p:sp>
      <p:pic>
        <p:nvPicPr>
          <p:cNvPr id="6" name="Bildobjekt 5"/>
          <p:cNvPicPr>
            <a:picLocks noChangeAspect="1"/>
          </p:cNvPicPr>
          <p:nvPr/>
        </p:nvPicPr>
        <p:blipFill>
          <a:blip r:embed="rId3"/>
          <a:stretch>
            <a:fillRect/>
          </a:stretch>
        </p:blipFill>
        <p:spPr>
          <a:xfrm>
            <a:off x="3491880" y="1590344"/>
            <a:ext cx="1782198" cy="2798136"/>
          </a:xfrm>
          <a:prstGeom prst="rect">
            <a:avLst/>
          </a:prstGeom>
        </p:spPr>
      </p:pic>
    </p:spTree>
    <p:extLst>
      <p:ext uri="{BB962C8B-B14F-4D97-AF65-F5344CB8AC3E}">
        <p14:creationId xmlns:p14="http://schemas.microsoft.com/office/powerpoint/2010/main" val="144393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936" y="519522"/>
            <a:ext cx="7600466" cy="990600"/>
          </a:xfrm>
        </p:spPr>
        <p:txBody>
          <a:bodyPr/>
          <a:lstStyle/>
          <a:p>
            <a:pPr algn="ctr"/>
            <a:br>
              <a:rPr lang="sv-SE" dirty="0"/>
            </a:br>
            <a:r>
              <a:rPr lang="sv-SE" dirty="0"/>
              <a:t>Smittämnens överlevnad på torra ytor</a:t>
            </a:r>
          </a:p>
        </p:txBody>
      </p:sp>
      <p:sp>
        <p:nvSpPr>
          <p:cNvPr id="3" name="Platshållare för innehåll 2"/>
          <p:cNvSpPr>
            <a:spLocks noGrp="1"/>
          </p:cNvSpPr>
          <p:nvPr>
            <p:ph sz="half" idx="1"/>
          </p:nvPr>
        </p:nvSpPr>
        <p:spPr>
          <a:xfrm>
            <a:off x="352387" y="1608389"/>
            <a:ext cx="3685958" cy="2910579"/>
          </a:xfrm>
        </p:spPr>
        <p:txBody>
          <a:bodyPr>
            <a:normAutofit fontScale="77500" lnSpcReduction="20000"/>
          </a:bodyPr>
          <a:lstStyle/>
          <a:p>
            <a:pPr marL="0" indent="0" algn="ctr">
              <a:buNone/>
            </a:pPr>
            <a:endParaRPr lang="sv-SE" sz="1500" b="1" dirty="0"/>
          </a:p>
          <a:p>
            <a:pPr marL="0" indent="0" algn="ctr">
              <a:buNone/>
            </a:pPr>
            <a:r>
              <a:rPr lang="sv-SE" sz="1500" b="1" dirty="0"/>
              <a:t>Virus</a:t>
            </a:r>
          </a:p>
          <a:p>
            <a:pPr marL="0" indent="0">
              <a:buNone/>
            </a:pPr>
            <a:r>
              <a:rPr lang="sv-SE" dirty="0"/>
              <a:t>Coronavirus		3h</a:t>
            </a:r>
          </a:p>
          <a:p>
            <a:pPr marL="0" indent="0">
              <a:buNone/>
            </a:pPr>
            <a:r>
              <a:rPr lang="sv-SE" dirty="0" err="1"/>
              <a:t>Coxsackievirus</a:t>
            </a:r>
            <a:r>
              <a:rPr lang="sv-SE" dirty="0"/>
              <a:t>	&gt;2 veckor</a:t>
            </a:r>
          </a:p>
          <a:p>
            <a:pPr marL="0" indent="0">
              <a:buNone/>
            </a:pPr>
            <a:r>
              <a:rPr lang="sv-SE" dirty="0"/>
              <a:t>Herpes simplex 	4h-8 veckor</a:t>
            </a:r>
          </a:p>
          <a:p>
            <a:pPr marL="0" indent="0">
              <a:buNone/>
            </a:pPr>
            <a:r>
              <a:rPr lang="sv-SE" dirty="0"/>
              <a:t>Parvovirus		&gt;1 år</a:t>
            </a:r>
          </a:p>
          <a:p>
            <a:pPr marL="0" indent="0">
              <a:buNone/>
            </a:pPr>
            <a:r>
              <a:rPr lang="sv-SE" dirty="0"/>
              <a:t>Rotavirus		6-60 dagar</a:t>
            </a:r>
          </a:p>
          <a:p>
            <a:pPr marL="0" indent="0">
              <a:buNone/>
            </a:pPr>
            <a:endParaRPr lang="sv-SE" dirty="0"/>
          </a:p>
          <a:p>
            <a:pPr marL="0" indent="0">
              <a:buNone/>
            </a:pPr>
            <a:r>
              <a:rPr lang="sv-SE" sz="825" dirty="0">
                <a:latin typeface="Calibri" panose="020F0502020204030204" pitchFamily="34" charset="0"/>
                <a:cs typeface="Calibri" panose="020F0502020204030204" pitchFamily="34" charset="0"/>
              </a:rPr>
              <a:t>Anteckning: Fråga angående </a:t>
            </a:r>
            <a:r>
              <a:rPr lang="sv-SE" sz="825" dirty="0" err="1">
                <a:latin typeface="Calibri" panose="020F0502020204030204" pitchFamily="34" charset="0"/>
                <a:cs typeface="Calibri" panose="020F0502020204030204" pitchFamily="34" charset="0"/>
              </a:rPr>
              <a:t>Pseudomonas</a:t>
            </a:r>
            <a:r>
              <a:rPr lang="sv-SE" sz="825" dirty="0">
                <a:latin typeface="Calibri" panose="020F0502020204030204" pitchFamily="34" charset="0"/>
                <a:cs typeface="Calibri" panose="020F0502020204030204" pitchFamily="34" charset="0"/>
              </a:rPr>
              <a:t> överlevnad:</a:t>
            </a:r>
          </a:p>
          <a:p>
            <a:pPr marL="0" indent="0">
              <a:buNone/>
            </a:pPr>
            <a:r>
              <a:rPr lang="sv-SE" sz="825" dirty="0">
                <a:latin typeface="Calibri" panose="020F0502020204030204" pitchFamily="34" charset="0"/>
                <a:cs typeface="Calibri" panose="020F0502020204030204" pitchFamily="34" charset="0"/>
              </a:rPr>
              <a:t> &gt;6 månader på fuktig yta. &gt; 5 veckor på torr yta</a:t>
            </a:r>
          </a:p>
        </p:txBody>
      </p:sp>
      <p:sp>
        <p:nvSpPr>
          <p:cNvPr id="4" name="Platshållare för innehåll 3"/>
          <p:cNvSpPr>
            <a:spLocks noGrp="1"/>
          </p:cNvSpPr>
          <p:nvPr>
            <p:ph sz="half" idx="2"/>
          </p:nvPr>
        </p:nvSpPr>
        <p:spPr>
          <a:xfrm>
            <a:off x="4734018" y="1620442"/>
            <a:ext cx="3564396" cy="2910580"/>
          </a:xfrm>
        </p:spPr>
        <p:txBody>
          <a:bodyPr>
            <a:normAutofit fontScale="77500" lnSpcReduction="20000"/>
          </a:bodyPr>
          <a:lstStyle/>
          <a:p>
            <a:pPr marL="0" indent="0" algn="ctr">
              <a:buNone/>
            </a:pPr>
            <a:endParaRPr lang="sv-SE" sz="1500" b="1" dirty="0"/>
          </a:p>
          <a:p>
            <a:pPr marL="0" indent="0" algn="ctr">
              <a:buNone/>
            </a:pPr>
            <a:r>
              <a:rPr lang="sv-SE" sz="1500" b="1" dirty="0"/>
              <a:t>Bakterier</a:t>
            </a:r>
          </a:p>
          <a:p>
            <a:pPr marL="0" indent="0">
              <a:buNone/>
            </a:pPr>
            <a:r>
              <a:rPr lang="sv-SE" dirty="0"/>
              <a:t>Clostridium </a:t>
            </a:r>
            <a:r>
              <a:rPr lang="sv-SE" dirty="0" err="1"/>
              <a:t>difficile</a:t>
            </a:r>
            <a:r>
              <a:rPr lang="sv-SE" dirty="0"/>
              <a:t>	5 månader</a:t>
            </a:r>
          </a:p>
          <a:p>
            <a:pPr marL="0" indent="0">
              <a:buNone/>
            </a:pPr>
            <a:r>
              <a:rPr lang="sv-SE" dirty="0" err="1"/>
              <a:t>Clamydia</a:t>
            </a:r>
            <a:r>
              <a:rPr lang="sv-SE" dirty="0"/>
              <a:t> </a:t>
            </a:r>
            <a:r>
              <a:rPr lang="sv-SE" dirty="0" err="1"/>
              <a:t>pneumonie</a:t>
            </a:r>
            <a:r>
              <a:rPr lang="sv-SE" dirty="0"/>
              <a:t>	&gt;30 dagar</a:t>
            </a:r>
          </a:p>
          <a:p>
            <a:pPr marL="0" indent="0">
              <a:buNone/>
            </a:pPr>
            <a:r>
              <a:rPr lang="sv-SE" dirty="0"/>
              <a:t>Escheria </a:t>
            </a:r>
            <a:r>
              <a:rPr lang="sv-SE" dirty="0" err="1"/>
              <a:t>coli</a:t>
            </a:r>
            <a:r>
              <a:rPr lang="sv-SE" dirty="0"/>
              <a:t>			1,5h-16 månader</a:t>
            </a:r>
          </a:p>
          <a:p>
            <a:pPr marL="0" indent="0">
              <a:buNone/>
            </a:pPr>
            <a:r>
              <a:rPr lang="sv-SE" dirty="0"/>
              <a:t>VRE 				5 dagar- 4 månader</a:t>
            </a:r>
          </a:p>
          <a:p>
            <a:pPr marL="0" indent="0">
              <a:buNone/>
            </a:pPr>
            <a:r>
              <a:rPr lang="sv-SE" dirty="0"/>
              <a:t>MRSA				7 dagar-7 månader</a:t>
            </a:r>
          </a:p>
        </p:txBody>
      </p:sp>
      <p:sp>
        <p:nvSpPr>
          <p:cNvPr id="5" name="Platshållare för bildnummer 4"/>
          <p:cNvSpPr>
            <a:spLocks noGrp="1"/>
          </p:cNvSpPr>
          <p:nvPr>
            <p:ph type="sldNum" sz="quarter" idx="12"/>
          </p:nvPr>
        </p:nvSpPr>
        <p:spPr/>
        <p:txBody>
          <a:bodyPr/>
          <a:lstStyle/>
          <a:p>
            <a:fld id="{77247564-E29A-4039-A521-FA633551344B}" type="slidenum">
              <a:rPr lang="sv-SE" smtClean="0"/>
              <a:pPr/>
              <a:t>9</a:t>
            </a:fld>
            <a:endParaRPr lang="sv-SE" dirty="0"/>
          </a:p>
        </p:txBody>
      </p:sp>
      <p:pic>
        <p:nvPicPr>
          <p:cNvPr id="6" name="Bildobjekt 5"/>
          <p:cNvPicPr>
            <a:picLocks noChangeAspect="1"/>
          </p:cNvPicPr>
          <p:nvPr/>
        </p:nvPicPr>
        <p:blipFill>
          <a:blip r:embed="rId3"/>
          <a:stretch>
            <a:fillRect/>
          </a:stretch>
        </p:blipFill>
        <p:spPr>
          <a:xfrm>
            <a:off x="3564114" y="3075732"/>
            <a:ext cx="1342913" cy="1909079"/>
          </a:xfrm>
          <a:prstGeom prst="rect">
            <a:avLst/>
          </a:prstGeom>
        </p:spPr>
      </p:pic>
    </p:spTree>
    <p:extLst>
      <p:ext uri="{BB962C8B-B14F-4D97-AF65-F5344CB8AC3E}">
        <p14:creationId xmlns:p14="http://schemas.microsoft.com/office/powerpoint/2010/main" val="3864875429"/>
      </p:ext>
    </p:extLst>
  </p:cSld>
  <p:clrMapOvr>
    <a:masterClrMapping/>
  </p:clrMapOvr>
</p:sld>
</file>

<file path=ppt/theme/theme1.xml><?xml version="1.0" encoding="utf-8"?>
<a:theme xmlns:a="http://schemas.openxmlformats.org/drawingml/2006/main" name="Region Norrbotten_vit">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Arbetsdokument</p:Name>
  <p:Description/>
  <p:Statement/>
  <p:PolicyItems>
    <p:PolicyItem featureId="Microsoft.Office.RecordsManagement.PolicyFeatures.Expiration" staticId="0x010100D7963E0E5B7A40E5AEA07389401D709F00FB54EFF0F3EB48149DBBD9563453E190|1214505165" UniqueId="23e47c32-f768-4ed5-a445-a352c8cd3593">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Arbetsdokument - Word" ma:contentTypeID="0x010100D7963E0E5B7A40E5AEA07389401D709F00FB54EFF0F3EB48149DBBD9563453E190010089AE0331FD2FA7449C72752FA02E10A2" ma:contentTypeVersion="1901" ma:contentTypeDescription="Arbetsdokument - Word" ma:contentTypeScope="" ma:versionID="948dbe259e8340e619bded2a59d809cb">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57b779d9a3a93aebdd13c984c0695109"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LLDiarienummer xmlns="http://schemas.microsoft.com/sharepoint/v3" xsi:nil="true"/>
    <VersionComment xmlns="http://schemas.microsoft.com/sharepoint/v3">ändrat nyckelord/Viktoria</VersionComment>
    <NLLInformationclass xmlns="http://schemas.microsoft.com/sharepoint/v3">Publik</NLLInformationclass>
    <AnsvarigQuickpart xmlns="http://schemas.microsoft.com/sharepoint/v3">Viktoria Kristoffersson</AnsvarigQuickpart>
    <NLLPublished xmlns="http://schemas.microsoft.com/sharepoint/v3" xsi:nil="true"/>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InformationCollectionTaxHTField0 xmlns="http://schemas.microsoft.com/sharepoint/v3">
      <Terms xmlns="http://schemas.microsoft.com/office/infopath/2007/PartnerControls"/>
    </NLLInformationCollectionTaxHTField0>
    <NLLThinningTime xmlns="http://schemas.microsoft.com/sharepoint/v3">2027-08-15T22:00:00+00:00</NLLThinningTime>
    <NLLPublishDateQuickpart xmlns="http://schemas.microsoft.com/sharepoint/v3">2024-08-16</NLLPublishDateQuickpart>
    <NLLPublishingstatus xmlns="http://schemas.microsoft.com/sharepoint/v3">Publicerad</NLLPublishingstatus>
    <NLLPublishDate xmlns="http://schemas.microsoft.com/sharepoint/v3">2024-08-15T22:00:00+00:00</NLLPublishDate>
    <NLLProducerPlaceTaxHTField0 xmlns="http://schemas.microsoft.com/sharepoint/v3">
      <Terms xmlns="http://schemas.microsoft.com/office/infopath/2007/PartnerControls">
        <TermInfo xmlns="http://schemas.microsoft.com/office/infopath/2007/PartnerControls">
          <TermName xmlns="http://schemas.microsoft.com/office/infopath/2007/PartnerControls">Vårdhygien Vårdsäkerhetsenheten</TermName>
          <TermId xmlns="http://schemas.microsoft.com/office/infopath/2007/PartnerControls">ed857f27-1ed9-4a2d-8873-ca27fa1aacdd</TermId>
        </TermInfo>
      </Terms>
    </NLLProducerPlaceTaxHTField0>
    <NLLEstablishedByQuickpart xmlns="http://schemas.microsoft.com/sharepoint/v3">Viktoria Kristoffersson</NLLEstablishedByQuickpart>
    <NLLDocumentTypeTaxHTField0 xmlns="http://schemas.microsoft.com/sharepoint/v3">
      <Terms xmlns="http://schemas.microsoft.com/office/infopath/2007/PartnerControls">
        <TermInfo xmlns="http://schemas.microsoft.com/office/infopath/2007/PartnerControls">
          <TermName xmlns="http://schemas.microsoft.com/office/infopath/2007/PartnerControls">Arbetsdokument</TermName>
          <TermId xmlns="http://schemas.microsoft.com/office/infopath/2007/PartnerControls">fe64199a-d700-493b-9984-68df985400d3</TermId>
        </TermInfo>
      </Terms>
    </NLLDocumentTypeTaxHTField0>
    <prdProcessTaxHTField0 xmlns="http://schemas.microsoft.com/sharepoint/v3">
      <Terms xmlns="http://schemas.microsoft.com/office/infopath/2007/PartnerControls">
        <TermInfo xmlns="http://schemas.microsoft.com/office/infopath/2007/PartnerControls">
          <TermName xmlns="http://schemas.microsoft.com/office/infopath/2007/PartnerControls">Vårdhygien</TermName>
          <TermId xmlns="http://schemas.microsoft.com/office/infopath/2007/PartnerControls">e41f11ce-04fc-4262-90fc-8bf38d85327e</TermId>
        </TermInfo>
      </Terms>
    </prdProcessTaxHTField0>
    <NLLVersion xmlns="http://schemas.microsoft.com/sharepoint/v3">2.0</NLLVersion>
    <NLLLockWorkflows xmlns="http://schemas.microsoft.com/sharepoint/v3">false</NLLLockWorkflows>
    <NLLEstablishedBy xmlns="http://schemas.microsoft.com/sharepoint/v3">
      <UserInfo>
        <DisplayName>Viktoria Kristoffersson</DisplayName>
        <AccountId>217</AccountId>
        <AccountType/>
      </UserInfo>
    </NLLEstablishedBy>
    <NLLModifiedBy xmlns="http://schemas.microsoft.com/sharepoint/v3">Viktoria Kristoffersson</NLLModifiedBy>
    <NLLDocumentIDValue xmlns="http://schemas.microsoft.com/sharepoint/v3">ARBGRP1003-197849450-98</NLLDocumentIDValue>
    <TaxKeywordTaxHTField xmlns="c7918ce9-5289-4a18-805d-4141408e948c">
      <Terms xmlns="http://schemas.microsoft.com/office/infopath/2007/PartnerControls">
        <TermInfo xmlns="http://schemas.microsoft.com/office/infopath/2007/PartnerControls">
          <TermName xmlns="http://schemas.microsoft.com/office/infopath/2007/PartnerControls">regionen</TermName>
          <TermId xmlns="http://schemas.microsoft.com/office/infopath/2007/PartnerControls">82d168b9-fd32-4a09-9557-d722f761ed1d</TermId>
        </TermInfo>
        <TermInfo xmlns="http://schemas.microsoft.com/office/infopath/2007/PartnerControls">
          <TermName xmlns="http://schemas.microsoft.com/office/infopath/2007/PartnerControls">hygienombud</TermName>
          <TermId xmlns="http://schemas.microsoft.com/office/infopath/2007/PartnerControls">10e0d0eb-8fde-405b-a096-266bd9100e9a</TermId>
        </TermInfo>
        <TermInfo xmlns="http://schemas.microsoft.com/office/infopath/2007/PartnerControls">
          <TermName xmlns="http://schemas.microsoft.com/office/infopath/2007/PartnerControls">forum</TermName>
          <TermId xmlns="http://schemas.microsoft.com/office/infopath/2007/PartnerControls">441fc8c1-11b6-4d9a-8cf8-fd50e6928cd0</TermId>
        </TermInfo>
      </Terms>
    </TaxKeywordTaxHTField>
    <_dlc_DocId xmlns="c7918ce9-5289-4a18-805d-4141408e948c">ARBGRP1003-197849450-98</_dlc_DocId>
    <_dlc_DocIdUrl xmlns="c7918ce9-5289-4a18-805d-4141408e948c">
      <Url>http://spportal.extvis.local/process/administrativ/_layouts/15/DocIdRedir.aspx?ID=ARBGRP1003-197849450-98</Url>
      <Description>ARBGRP1003-197849450-98</Description>
    </_dlc_DocIdUrl>
    <_dlc_DocIdPersistId xmlns="c7918ce9-5289-4a18-805d-4141408e948c">true</_dlc_DocIdPersistId>
    <_dlc_ExpireDateSaved xmlns="http://schemas.microsoft.com/sharepoint/v3" xsi:nil="true"/>
    <_dlc_ExpireDate xmlns="http://schemas.microsoft.com/sharepoint/v3">2027-09-15T22:00:00+00:00</_dlc_ExpireDate>
    <VISResponsible xmlns="e1dec489-f745-4ed5-9c00-958a11aea6df">
      <UserInfo>
        <DisplayName>Viktoria Kristoffersson</DisplayName>
        <AccountId>217</AccountId>
        <AccountType/>
      </UserInfo>
    </VISResponsible>
    <VIS_DocumentId xmlns="e1dec489-f745-4ed5-9c00-958a11aea6df">
      <Url>https://samarbeta.nll.se/producentplats/vardhygienvardsakerhetsenheten/_layouts/15/DocIdRedir.aspx?ID=ARBGRP1003-197849450-98</Url>
      <Description>ARBGRP1003-197849450-98</Description>
    </VIS_DocumentId>
    <DocumentStatus xmlns="e1dec489-f745-4ed5-9c00-958a11aea6df">
      <Url>https://samarbeta.nll.se/producentplats/vardhygienvardsakerhetsenheten/_layouts/15/wrkstat.aspx?List=d2ddd865-a7e4-49ff-b477-5a451efab4c5&amp;WorkflowInstanceName=c7f9fc75-f5b2-486c-a793-7e026df78a98</Url>
      <Description>Publicerad</Description>
    </DocumentStatus>
    <_dlc_Exempt xmlns="http://schemas.microsoft.com/sharepoint/v3">false</_dlc_Exempt>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8A2301-7CF1-4952-858C-1E18134F2002}"/>
</file>

<file path=customXml/itemProps2.xml><?xml version="1.0" encoding="utf-8"?>
<ds:datastoreItem xmlns:ds="http://schemas.openxmlformats.org/officeDocument/2006/customXml" ds:itemID="{CFEC780E-E548-4CF4-81E0-D76348A7A1DA}"/>
</file>

<file path=customXml/itemProps3.xml><?xml version="1.0" encoding="utf-8"?>
<ds:datastoreItem xmlns:ds="http://schemas.openxmlformats.org/officeDocument/2006/customXml" ds:itemID="{402CBA54-0CCA-4C6F-8B18-BB7DF4D4D382}">
  <ds:schemaRefs>
    <ds:schemaRef ds:uri="http://schemas.microsoft.com/office/2006/metadata/properties"/>
    <ds:schemaRef ds:uri="http://purl.org/dc/dcmitype/"/>
    <ds:schemaRef ds:uri="http://schemas.openxmlformats.org/package/2006/metadata/core-properties"/>
    <ds:schemaRef ds:uri="http://purl.org/dc/elements/1.1/"/>
    <ds:schemaRef ds:uri="68ff135a-2e68-4a91-be56-0b7934569718"/>
    <ds:schemaRef ds:uri="http://schemas.microsoft.com/office/2006/documentManagement/types"/>
    <ds:schemaRef ds:uri="d2ddd865-a7e4-49ff-b477-5a451efab4c5"/>
    <ds:schemaRef ds:uri="http://purl.org/dc/terms/"/>
    <ds:schemaRef ds:uri="http://schemas.microsoft.com/office/infopath/2007/PartnerControl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63A9B370-F4FF-4434-B151-550FC1E91D7B}"/>
</file>

<file path=customXml/itemProps5.xml><?xml version="1.0" encoding="utf-8"?>
<ds:datastoreItem xmlns:ds="http://schemas.openxmlformats.org/officeDocument/2006/customXml" ds:itemID="{47EE1D6D-BF1C-48CF-84A3-A585BAB358AD}"/>
</file>

<file path=docProps/app.xml><?xml version="1.0" encoding="utf-8"?>
<Properties xmlns="http://schemas.openxmlformats.org/officeDocument/2006/extended-properties" xmlns:vt="http://schemas.openxmlformats.org/officeDocument/2006/docPropsVTypes">
  <Template/>
  <TotalTime>132</TotalTime>
  <Words>1337</Words>
  <Application>Microsoft Office PowerPoint</Application>
  <PresentationFormat>Bildspel på skärmen (16:9)</PresentationFormat>
  <Paragraphs>186</Paragraphs>
  <Slides>16</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Wingdings</vt:lpstr>
      <vt:lpstr>Region Norrbotten_vit</vt:lpstr>
      <vt:lpstr>Forum Hygienombud 14 och 15 Februari 2023</vt:lpstr>
      <vt:lpstr>Varför har vi ett Forum?</vt:lpstr>
      <vt:lpstr>        Smitta och smittspridning</vt:lpstr>
      <vt:lpstr>Vad är det för smitta vi har att göra med?  </vt:lpstr>
      <vt:lpstr>Smittor</vt:lpstr>
      <vt:lpstr>Smittspridning eller inte beror på:</vt:lpstr>
      <vt:lpstr>Individen</vt:lpstr>
      <vt:lpstr>Riskfaktorer för smittspridning hos individen</vt:lpstr>
      <vt:lpstr> Smittämnens överlevnad på torra ytor</vt:lpstr>
      <vt:lpstr>Vad kan du göra för att förhindra smittspridning mellan dina patienter? Vi måste bryta smittkedjan!</vt:lpstr>
      <vt:lpstr>     </vt:lpstr>
      <vt:lpstr>PowerPoint-presentation</vt:lpstr>
      <vt:lpstr> Alltid på agendan</vt:lpstr>
      <vt:lpstr>Hur går det i dag? </vt:lpstr>
      <vt:lpstr>Hitta Vårdhygien på insidan</vt:lpstr>
      <vt:lpstr>Forum framåt exempel på ämnen: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för hygienombud 14 och 15 feb 2023</dc:title>
  <dc:creator/>
  <cp:keywords>hygienombud; regionen; forum</cp:keywords>
  <cp:lastModifiedBy>Viktoria Kristoffersson</cp:lastModifiedBy>
  <cp:revision>12</cp:revision>
  <cp:lastPrinted>2015-10-01T11:12:07Z</cp:lastPrinted>
  <dcterms:created xsi:type="dcterms:W3CDTF">2017-03-16T14:21:56Z</dcterms:created>
  <dcterms:modified xsi:type="dcterms:W3CDTF">2024-08-16T09:06:57Z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13093;#|82d168b9-fd32-4a09-9557-d722f761ed1d;#11465;#|10e0d0eb-8fde-405b-a096-266bd9100e9a;#12054;#|441fc8c1-11b6-4d9a-8cf8-fd50e6928cd0</vt:lpwstr>
  </property>
  <property fmtid="{D5CDD505-2E9C-101B-9397-08002B2CF9AE}" pid="3" name="NLLProducerPlace">
    <vt:lpwstr>11128;#Vårdhygien Vårdsäkerhetsenheten|ed857f27-1ed9-4a2d-8873-ca27fa1aacdd</vt:lpwstr>
  </property>
  <property fmtid="{D5CDD505-2E9C-101B-9397-08002B2CF9AE}" pid="4" name="CareActionCodeSurgical">
    <vt:lpwstr/>
  </property>
  <property fmtid="{D5CDD505-2E9C-101B-9397-08002B2CF9AE}" pid="5" name="NLLStakeholder">
    <vt:lpwstr>1687;#|2ac66d7d-7456-4491-b0c4-3e1d538f92db</vt:lpwstr>
  </property>
  <property fmtid="{D5CDD505-2E9C-101B-9397-08002B2CF9AE}" pid="6" name="NLLInformationCollection">
    <vt:lpwstr/>
  </property>
  <property fmtid="{D5CDD505-2E9C-101B-9397-08002B2CF9AE}" pid="7" name="PsychiatricCodeTaxHTField0">
    <vt:lpwstr/>
  </property>
  <property fmtid="{D5CDD505-2E9C-101B-9397-08002B2CF9AE}" pid="8" name="TLVCodeDiagnosisTaxHTField0">
    <vt:lpwstr/>
  </property>
  <property fmtid="{D5CDD505-2E9C-101B-9397-08002B2CF9AE}" pid="9" name="ContentTypeId">
    <vt:lpwstr>0x010100D7963E0E5B7A40E5AEA07389401D709F00FB54EFF0F3EB48149DBBD9563453E190010089AE0331FD2FA7449C72752FA02E10A2</vt:lpwstr>
  </property>
  <property fmtid="{D5CDD505-2E9C-101B-9397-08002B2CF9AE}" pid="10" name="SpecialtyTaxHTField0">
    <vt:lpwstr/>
  </property>
  <property fmtid="{D5CDD505-2E9C-101B-9397-08002B2CF9AE}" pid="11" name="CareActionCodeNonSurgical">
    <vt:lpwstr/>
  </property>
  <property fmtid="{D5CDD505-2E9C-101B-9397-08002B2CF9AE}" pid="12" name="NLLMtptCode">
    <vt:lpwstr/>
  </property>
  <property fmtid="{D5CDD505-2E9C-101B-9397-08002B2CF9AE}" pid="13" name="Specialty">
    <vt:lpwstr/>
  </property>
  <property fmtid="{D5CDD505-2E9C-101B-9397-08002B2CF9AE}" pid="14" name="ICD10Code">
    <vt:lpwstr/>
  </property>
  <property fmtid="{D5CDD505-2E9C-101B-9397-08002B2CF9AE}" pid="15" name="AnalysisNameTaxHTField0">
    <vt:lpwstr/>
  </property>
  <property fmtid="{D5CDD505-2E9C-101B-9397-08002B2CF9AE}" pid="16" name="NLLMeetingTypeTaxHTField0">
    <vt:lpwstr/>
  </property>
  <property fmtid="{D5CDD505-2E9C-101B-9397-08002B2CF9AE}" pid="17" name="CareActionCodeSurgicalTaxHTField0">
    <vt:lpwstr/>
  </property>
  <property fmtid="{D5CDD505-2E9C-101B-9397-08002B2CF9AE}" pid="18" name="PharmaceuticalCodeTaxHTField0">
    <vt:lpwstr/>
  </property>
  <property fmtid="{D5CDD505-2E9C-101B-9397-08002B2CF9AE}" pid="19" name="NLLTargetGroup">
    <vt:lpwstr/>
  </property>
  <property fmtid="{D5CDD505-2E9C-101B-9397-08002B2CF9AE}" pid="20" name="NLLDecisionLevelManagedTaxHTField0">
    <vt:lpwstr/>
  </property>
  <property fmtid="{D5CDD505-2E9C-101B-9397-08002B2CF9AE}" pid="21" name="CompulsoryAction">
    <vt:lpwstr/>
  </property>
  <property fmtid="{D5CDD505-2E9C-101B-9397-08002B2CF9AE}" pid="22" name="ICD10CodeTaxHTField0">
    <vt:lpwstr/>
  </property>
  <property fmtid="{D5CDD505-2E9C-101B-9397-08002B2CF9AE}" pid="23" name="NLLDecisionLevelManaged">
    <vt:lpwstr/>
  </property>
  <property fmtid="{D5CDD505-2E9C-101B-9397-08002B2CF9AE}" pid="24" name="NLLFactOwner">
    <vt:lpwstr/>
  </property>
  <property fmtid="{D5CDD505-2E9C-101B-9397-08002B2CF9AE}" pid="25" name="prdProcess">
    <vt:lpwstr>9905;#Vårdhygien|e41f11ce-04fc-4262-90fc-8bf38d85327e</vt:lpwstr>
  </property>
  <property fmtid="{D5CDD505-2E9C-101B-9397-08002B2CF9AE}" pid="26" name="RadiologicalCode">
    <vt:lpwstr/>
  </property>
  <property fmtid="{D5CDD505-2E9C-101B-9397-08002B2CF9AE}" pid="27" name="TLVCodeAction">
    <vt:lpwstr/>
  </property>
  <property fmtid="{D5CDD505-2E9C-101B-9397-08002B2CF9AE}" pid="28" name="References">
    <vt:lpwstr/>
  </property>
  <property fmtid="{D5CDD505-2E9C-101B-9397-08002B2CF9AE}" pid="29" name="TLVCodeDiagnosis">
    <vt:lpwstr/>
  </property>
  <property fmtid="{D5CDD505-2E9C-101B-9397-08002B2CF9AE}" pid="30" name="PharmaceuticalCode">
    <vt:lpwstr/>
  </property>
  <property fmtid="{D5CDD505-2E9C-101B-9397-08002B2CF9AE}" pid="31" name="ReferencesTaxHTField0">
    <vt:lpwstr/>
  </property>
  <property fmtid="{D5CDD505-2E9C-101B-9397-08002B2CF9AE}" pid="32" name="TLVCodeActionTaxHTField0">
    <vt:lpwstr/>
  </property>
  <property fmtid="{D5CDD505-2E9C-101B-9397-08002B2CF9AE}" pid="33" name="NLLProjectTypeTaxHTField0">
    <vt:lpwstr/>
  </property>
  <property fmtid="{D5CDD505-2E9C-101B-9397-08002B2CF9AE}" pid="34" name="PsychiatricCode">
    <vt:lpwstr/>
  </property>
  <property fmtid="{D5CDD505-2E9C-101B-9397-08002B2CF9AE}" pid="35" name="RadiologicalCodeTaxHTField0">
    <vt:lpwstr/>
  </property>
  <property fmtid="{D5CDD505-2E9C-101B-9397-08002B2CF9AE}" pid="36" name="NLLDocumentType">
    <vt:lpwstr>1454;#Arbetsdokument|fe64199a-d700-493b-9984-68df985400d3</vt:lpwstr>
  </property>
  <property fmtid="{D5CDD505-2E9C-101B-9397-08002B2CF9AE}" pid="37" name="NLLProjectType">
    <vt:lpwstr/>
  </property>
  <property fmtid="{D5CDD505-2E9C-101B-9397-08002B2CF9AE}" pid="38" name="AnalysisName">
    <vt:lpwstr/>
  </property>
  <property fmtid="{D5CDD505-2E9C-101B-9397-08002B2CF9AE}" pid="39" name="NLLMtptCodeTaxHTField0">
    <vt:lpwstr/>
  </property>
  <property fmtid="{D5CDD505-2E9C-101B-9397-08002B2CF9AE}" pid="40" name="CareActionCodeNonSurgicalTaxHTField0">
    <vt:lpwstr/>
  </property>
  <property fmtid="{D5CDD505-2E9C-101B-9397-08002B2CF9AE}" pid="41" name="CompulsoryActionTaxHTField0">
    <vt:lpwstr/>
  </property>
  <property fmtid="{D5CDD505-2E9C-101B-9397-08002B2CF9AE}" pid="42" name="NLLMeetingType">
    <vt:lpwstr/>
  </property>
  <property fmtid="{D5CDD505-2E9C-101B-9397-08002B2CF9AE}" pid="43" name="NLLApprovedByQuickPart">
    <vt:lpwstr/>
  </property>
  <property fmtid="{D5CDD505-2E9C-101B-9397-08002B2CF9AE}" pid="44" name="NLLProjectDescription">
    <vt:lpwstr/>
  </property>
  <property fmtid="{D5CDD505-2E9C-101B-9397-08002B2CF9AE}" pid="45" name="NPUCode">
    <vt:lpwstr/>
  </property>
  <property fmtid="{D5CDD505-2E9C-101B-9397-08002B2CF9AE}" pid="46" name="NLLClosureDate">
    <vt:lpwstr/>
  </property>
  <property fmtid="{D5CDD505-2E9C-101B-9397-08002B2CF9AE}" pid="47" name="NLLProducerplaceID">
    <vt:lpwstr/>
  </property>
  <property fmtid="{D5CDD505-2E9C-101B-9397-08002B2CF9AE}" pid="48" name="NLLPublishedTemplate">
    <vt:lpwstr/>
  </property>
  <property fmtid="{D5CDD505-2E9C-101B-9397-08002B2CF9AE}" pid="49" name="NLLWFComment">
    <vt:lpwstr/>
  </property>
  <property fmtid="{D5CDD505-2E9C-101B-9397-08002B2CF9AE}" pid="50" name="NLLPTCName">
    <vt:lpwstr/>
  </property>
  <property fmtid="{D5CDD505-2E9C-101B-9397-08002B2CF9AE}" pid="51" name="NLLProjectUrl">
    <vt:lpwstr/>
  </property>
  <property fmtid="{D5CDD505-2E9C-101B-9397-08002B2CF9AE}" pid="52" name="NLLSteeringGroup">
    <vt:lpwstr/>
  </property>
  <property fmtid="{D5CDD505-2E9C-101B-9397-08002B2CF9AE}" pid="53" name="NLLTemplateStatus">
    <vt:lpwstr/>
  </property>
  <property fmtid="{D5CDD505-2E9C-101B-9397-08002B2CF9AE}" pid="54" name="NLLProjectLeader">
    <vt:lpwstr/>
  </property>
  <property fmtid="{D5CDD505-2E9C-101B-9397-08002B2CF9AE}" pid="56" name="NLLDefaultTemplate">
    <vt:lpwstr/>
  </property>
  <property fmtid="{D5CDD505-2E9C-101B-9397-08002B2CF9AE}" pid="57" name="NLLApprovedBy">
    <vt:lpwstr/>
  </property>
  <property fmtid="{D5CDD505-2E9C-101B-9397-08002B2CF9AE}" pid="58" name="NLLProjectVisitor">
    <vt:lpwstr/>
  </property>
  <property fmtid="{D5CDD505-2E9C-101B-9397-08002B2CF9AE}" pid="59" name="NLLProjectDivisionTaxHTField0">
    <vt:lpwstr/>
  </property>
  <property fmtid="{D5CDD505-2E9C-101B-9397-08002B2CF9AE}" pid="60" name="NLLProjectOwner">
    <vt:lpwstr/>
  </property>
  <property fmtid="{D5CDD505-2E9C-101B-9397-08002B2CF9AE}" pid="61" name="NPUCodeTaxHTField0">
    <vt:lpwstr/>
  </property>
  <property fmtid="{D5CDD505-2E9C-101B-9397-08002B2CF9AE}" pid="62" name="NLLTemplateFolderDescription">
    <vt:lpwstr/>
  </property>
  <property fmtid="{D5CDD505-2E9C-101B-9397-08002B2CF9AE}" pid="63" name="NLLProjectOrderStatus">
    <vt:lpwstr/>
  </property>
  <property fmtid="{D5CDD505-2E9C-101B-9397-08002B2CF9AE}" pid="64" name="NLLReferenceGroup">
    <vt:lpwstr/>
  </property>
  <property fmtid="{D5CDD505-2E9C-101B-9397-08002B2CF9AE}" pid="65" name="NLLInitiationDate">
    <vt:lpwstr/>
  </property>
  <property fmtid="{D5CDD505-2E9C-101B-9397-08002B2CF9AE}" pid="67" name="NLLProjectNr">
    <vt:lpwstr/>
  </property>
  <property fmtid="{D5CDD505-2E9C-101B-9397-08002B2CF9AE}" pid="68" name="NLLWindingUpDate">
    <vt:lpwstr/>
  </property>
  <property fmtid="{D5CDD505-2E9C-101B-9397-08002B2CF9AE}" pid="69" name="NLLPTCProcessTeam">
    <vt:lpwstr/>
  </property>
  <property fmtid="{D5CDD505-2E9C-101B-9397-08002B2CF9AE}" pid="70" name="NLLImplementationDate">
    <vt:lpwstr/>
  </property>
  <property fmtid="{D5CDD505-2E9C-101B-9397-08002B2CF9AE}" pid="71" name="NLLProjectDivision">
    <vt:lpwstr/>
  </property>
  <property fmtid="{D5CDD505-2E9C-101B-9397-08002B2CF9AE}" pid="72" name="NLLLatestProjectTrackingDate">
    <vt:lpwstr/>
  </property>
  <property fmtid="{D5CDD505-2E9C-101B-9397-08002B2CF9AE}" pid="73" name="NLLProjectTypeText">
    <vt:lpwstr/>
  </property>
  <property fmtid="{D5CDD505-2E9C-101B-9397-08002B2CF9AE}" pid="74" name="NLLEstablishingDate">
    <vt:lpwstr/>
  </property>
  <property fmtid="{D5CDD505-2E9C-101B-9397-08002B2CF9AE}" pid="75" name="NLLProjectMember">
    <vt:lpwstr/>
  </property>
  <property fmtid="{D5CDD505-2E9C-101B-9397-08002B2CF9AE}" pid="76" name="NLLProcessTeamLookup">
    <vt:lpwstr/>
  </property>
  <property fmtid="{D5CDD505-2E9C-101B-9397-08002B2CF9AE}" pid="77" name="NLLProjectLeaderDiv">
    <vt:lpwstr/>
  </property>
  <property fmtid="{D5CDD505-2E9C-101B-9397-08002B2CF9AE}" pid="78" name="NLLProjectName">
    <vt:lpwstr/>
  </property>
  <property fmtid="{D5CDD505-2E9C-101B-9397-08002B2CF9AE}" pid="79" name="NLLProjectStatus">
    <vt:lpwstr/>
  </property>
  <property fmtid="{D5CDD505-2E9C-101B-9397-08002B2CF9AE}" pid="80" name="_dlc_policyId">
    <vt:lpwstr>0x010100D7963E0E5B7A40E5AEA07389401D709F00FB54EFF0F3EB48149DBBD9563453E190|1214505165</vt:lpwstr>
  </property>
  <property fmtid="{D5CDD505-2E9C-101B-9397-08002B2CF9AE}" pid="81"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2" name="_dlc_DocIdItemGuid">
    <vt:lpwstr>2975af78-4b16-4425-9225-96d659068bb4</vt:lpwstr>
  </property>
  <property fmtid="{D5CDD505-2E9C-101B-9397-08002B2CF9AE}" pid="83" name="_dlc_ItemStageId">
    <vt:lpwstr/>
  </property>
  <property fmtid="{D5CDD505-2E9C-101B-9397-08002B2CF9AE}" pid="84" name="_CopySource">
    <vt:lpwstr/>
  </property>
  <property fmtid="{D5CDD505-2E9C-101B-9397-08002B2CF9AE}" pid="87" name="Godkänn dokument">
    <vt:lpwstr>, </vt:lpwstr>
  </property>
  <property fmtid="{D5CDD505-2E9C-101B-9397-08002B2CF9AE}" pid="88" name="Granska dokument">
    <vt:lpwstr>, </vt:lpwstr>
  </property>
  <property fmtid="{D5CDD505-2E9C-101B-9397-08002B2CF9AE}" pid="89" name="Publicera dokument">
    <vt:lpwstr>, </vt:lpwstr>
  </property>
  <property fmtid="{D5CDD505-2E9C-101B-9397-08002B2CF9AE}" pid="90" name="TaxCatchAll">
    <vt:lpwstr>1454;#;#13093;#;#9905;#;#12054;#;#1687;#;#11465;#;#11128;#</vt:lpwstr>
  </property>
  <property fmtid="{D5CDD505-2E9C-101B-9397-08002B2CF9AE}" pid="91" name="Order">
    <vt:r8>3042200</vt:r8>
  </property>
  <property fmtid="{D5CDD505-2E9C-101B-9397-08002B2CF9AE}" pid="92" name="xd_ProgID">
    <vt:lpwstr/>
  </property>
  <property fmtid="{D5CDD505-2E9C-101B-9397-08002B2CF9AE}" pid="93" name="_SourceUrl">
    <vt:lpwstr/>
  </property>
  <property fmtid="{D5CDD505-2E9C-101B-9397-08002B2CF9AE}" pid="94" name="_SharedFileIndex">
    <vt:lpwstr/>
  </property>
  <property fmtid="{D5CDD505-2E9C-101B-9397-08002B2CF9AE}" pid="95" name="TemplateUrl">
    <vt:lpwstr/>
  </property>
  <property fmtid="{D5CDD505-2E9C-101B-9397-08002B2CF9AE}" pid="97" name="NLLDecisionLevelGoverning">
    <vt:lpwstr/>
  </property>
  <property fmtid="{D5CDD505-2E9C-101B-9397-08002B2CF9AE}" pid="98" name="NLLFactOwnerText">
    <vt:lpwstr/>
  </property>
  <property fmtid="{D5CDD505-2E9C-101B-9397-08002B2CF9AE}" pid="99" name="xd_Signature">
    <vt:bool>false</vt:bool>
  </property>
  <property fmtid="{D5CDD505-2E9C-101B-9397-08002B2CF9AE}" pid="100" name="NLLDecisionLevel">
    <vt:lpwstr/>
  </property>
  <property fmtid="{D5CDD505-2E9C-101B-9397-08002B2CF9AE}" pid="101" name="NLLPTCProcessLeader">
    <vt:lpwstr/>
  </property>
  <property fmtid="{D5CDD505-2E9C-101B-9397-08002B2CF9AE}" pid="103" name="NLLPTCVISEditor">
    <vt:lpwstr/>
  </property>
</Properties>
</file>